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  <p:sldMasterId id="2147483718" r:id="rId3"/>
  </p:sldMasterIdLst>
  <p:notesMasterIdLst>
    <p:notesMasterId r:id="rId58"/>
  </p:notesMasterIdLst>
  <p:sldIdLst>
    <p:sldId id="358" r:id="rId4"/>
    <p:sldId id="354" r:id="rId5"/>
    <p:sldId id="383" r:id="rId6"/>
    <p:sldId id="431" r:id="rId7"/>
    <p:sldId id="434" r:id="rId8"/>
    <p:sldId id="435" r:id="rId9"/>
    <p:sldId id="436" r:id="rId10"/>
    <p:sldId id="441" r:id="rId11"/>
    <p:sldId id="442" r:id="rId12"/>
    <p:sldId id="443" r:id="rId13"/>
    <p:sldId id="444" r:id="rId14"/>
    <p:sldId id="448" r:id="rId15"/>
    <p:sldId id="445" r:id="rId16"/>
    <p:sldId id="449" r:id="rId17"/>
    <p:sldId id="446" r:id="rId18"/>
    <p:sldId id="450" r:id="rId19"/>
    <p:sldId id="451" r:id="rId20"/>
    <p:sldId id="447" r:id="rId21"/>
    <p:sldId id="452" r:id="rId22"/>
    <p:sldId id="453" r:id="rId23"/>
    <p:sldId id="454" r:id="rId24"/>
    <p:sldId id="393" r:id="rId25"/>
    <p:sldId id="433" r:id="rId26"/>
    <p:sldId id="439" r:id="rId27"/>
    <p:sldId id="455" r:id="rId28"/>
    <p:sldId id="456" r:id="rId29"/>
    <p:sldId id="438" r:id="rId30"/>
    <p:sldId id="437" r:id="rId31"/>
    <p:sldId id="440" r:id="rId32"/>
    <p:sldId id="394" r:id="rId33"/>
    <p:sldId id="382" r:id="rId34"/>
    <p:sldId id="477" r:id="rId35"/>
    <p:sldId id="478" r:id="rId36"/>
    <p:sldId id="458" r:id="rId37"/>
    <p:sldId id="470" r:id="rId38"/>
    <p:sldId id="471" r:id="rId39"/>
    <p:sldId id="472" r:id="rId40"/>
    <p:sldId id="473" r:id="rId41"/>
    <p:sldId id="475" r:id="rId42"/>
    <p:sldId id="476" r:id="rId43"/>
    <p:sldId id="479" r:id="rId44"/>
    <p:sldId id="459" r:id="rId45"/>
    <p:sldId id="460" r:id="rId46"/>
    <p:sldId id="461" r:id="rId47"/>
    <p:sldId id="463" r:id="rId48"/>
    <p:sldId id="464" r:id="rId49"/>
    <p:sldId id="462" r:id="rId50"/>
    <p:sldId id="465" r:id="rId51"/>
    <p:sldId id="466" r:id="rId52"/>
    <p:sldId id="467" r:id="rId53"/>
    <p:sldId id="468" r:id="rId54"/>
    <p:sldId id="469" r:id="rId55"/>
    <p:sldId id="480" r:id="rId56"/>
    <p:sldId id="360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6AB9A6E-8DEA-4D03-B6D1-45DBBC8365A7}">
          <p14:sldIdLst>
            <p14:sldId id="358"/>
            <p14:sldId id="354"/>
          </p14:sldIdLst>
        </p14:section>
        <p14:section name="T1.1 Einführung und Übersicht" id="{1A915597-DABC-4970-9F69-572DFAC6505C}">
          <p14:sldIdLst/>
        </p14:section>
        <p14:section name="T1.2 IDE, Umgebungen und Minibeispiel" id="{933CCAC6-7D71-4651-878E-B90E7DE3B422}">
          <p14:sldIdLst/>
        </p14:section>
        <p14:section name="T2.1 Definition Anwendungsfall" id="{3F14F1A1-328B-47E0-8696-DABA0BA85B1A}">
          <p14:sldIdLst>
            <p14:sldId id="383"/>
            <p14:sldId id="431"/>
            <p14:sldId id="434"/>
            <p14:sldId id="435"/>
            <p14:sldId id="436"/>
            <p14:sldId id="441"/>
            <p14:sldId id="442"/>
            <p14:sldId id="443"/>
            <p14:sldId id="444"/>
            <p14:sldId id="448"/>
            <p14:sldId id="445"/>
            <p14:sldId id="449"/>
            <p14:sldId id="446"/>
            <p14:sldId id="450"/>
            <p14:sldId id="451"/>
            <p14:sldId id="447"/>
            <p14:sldId id="452"/>
            <p14:sldId id="453"/>
            <p14:sldId id="454"/>
            <p14:sldId id="393"/>
            <p14:sldId id="433"/>
            <p14:sldId id="439"/>
            <p14:sldId id="455"/>
            <p14:sldId id="456"/>
            <p14:sldId id="438"/>
            <p14:sldId id="437"/>
            <p14:sldId id="440"/>
          </p14:sldIdLst>
        </p14:section>
        <p14:section name="T2.2 Implementierung Anwendungsfall" id="{F40839B5-DA35-4BA9-A3B4-797E822485A9}">
          <p14:sldIdLst>
            <p14:sldId id="394"/>
            <p14:sldId id="382"/>
            <p14:sldId id="477"/>
            <p14:sldId id="478"/>
            <p14:sldId id="458"/>
            <p14:sldId id="470"/>
            <p14:sldId id="471"/>
            <p14:sldId id="472"/>
            <p14:sldId id="473"/>
            <p14:sldId id="475"/>
            <p14:sldId id="476"/>
            <p14:sldId id="479"/>
            <p14:sldId id="459"/>
            <p14:sldId id="460"/>
            <p14:sldId id="461"/>
            <p14:sldId id="463"/>
            <p14:sldId id="464"/>
            <p14:sldId id="462"/>
            <p14:sldId id="465"/>
            <p14:sldId id="466"/>
            <p14:sldId id="467"/>
            <p14:sldId id="468"/>
            <p14:sldId id="469"/>
            <p14:sldId id="480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00"/>
    <a:srgbClr val="BFBFBF"/>
    <a:srgbClr val="920A16"/>
    <a:srgbClr val="000000"/>
    <a:srgbClr val="9013FE"/>
    <a:srgbClr val="C40E02"/>
    <a:srgbClr val="C30D1E"/>
    <a:srgbClr val="C40D1E"/>
    <a:srgbClr val="1F90CC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5322" autoAdjust="0"/>
  </p:normalViewPr>
  <p:slideViewPr>
    <p:cSldViewPr snapToGrid="0" snapToObjects="1">
      <p:cViewPr varScale="1">
        <p:scale>
          <a:sx n="105" d="100"/>
          <a:sy n="105" d="100"/>
        </p:scale>
        <p:origin x="3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-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3">
            <a:extLst>
              <a:ext uri="{FF2B5EF4-FFF2-40B4-BE49-F238E27FC236}">
                <a16:creationId xmlns:a16="http://schemas.microsoft.com/office/drawing/2014/main" id="{9A036687-F2BF-7B4C-A352-6E1D355D12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8C730E-B3F8-944F-8BC2-E236CE7245E4}"/>
              </a:ext>
            </a:extLst>
          </p:cNvPr>
          <p:cNvSpPr txBox="1"/>
          <p:nvPr userDrawn="1"/>
        </p:nvSpPr>
        <p:spPr>
          <a:xfrm>
            <a:off x="-2031023" y="2620375"/>
            <a:ext cx="2021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Platzhalterbild ersetzen:</a:t>
            </a:r>
            <a:b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Bild löschen und durch neues Bild ersetzen &gt; über Bildformat &gt; Zuschneiden im Rahmen ggf. nachpositionieren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B17960-7FEA-3C44-9F5C-B38F41DF0CD3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V1: Titelfolie mit Bild</a:t>
            </a:r>
          </a:p>
        </p:txBody>
      </p:sp>
    </p:spTree>
    <p:extLst>
      <p:ext uri="{BB962C8B-B14F-4D97-AF65-F5344CB8AC3E}">
        <p14:creationId xmlns:p14="http://schemas.microsoft.com/office/powerpoint/2010/main" val="275691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3175200"/>
            <a:ext cx="9721850" cy="2124075"/>
          </a:xfrm>
          <a:prstGeom prst="rect">
            <a:avLst/>
          </a:prstGeom>
        </p:spPr>
        <p:txBody>
          <a:bodyPr lIns="0" t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Aufzählung 1. Ebene 18 </a:t>
            </a:r>
            <a:r>
              <a:rPr lang="de-DE" dirty="0" err="1"/>
              <a:t>pt</a:t>
            </a:r>
            <a:r>
              <a:rPr lang="de-DE" dirty="0"/>
              <a:t>, ZA: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2. Ebene</a:t>
            </a:r>
          </a:p>
          <a:p>
            <a:pPr lvl="2"/>
            <a:r>
              <a:rPr lang="de-DE" dirty="0"/>
              <a:t>3. Ebene</a:t>
            </a:r>
          </a:p>
          <a:p>
            <a:pPr lvl="3"/>
            <a:r>
              <a:rPr lang="de-DE" dirty="0"/>
              <a:t>4. Ebene</a:t>
            </a:r>
          </a:p>
          <a:p>
            <a:pPr lvl="4"/>
            <a:r>
              <a:rPr lang="de-DE" dirty="0"/>
              <a:t>5. Ebene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DAAF3EE-A5B2-F647-838D-0DFAACB4D5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1371600"/>
            <a:ext cx="9721850" cy="15263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Arial 18pt, ZA: 24pt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br>
              <a:rPr lang="de-DE" dirty="0"/>
            </a:br>
            <a:r>
              <a:rPr lang="de-DE" dirty="0"/>
              <a:t>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24pt, ZA: 28pt</a:t>
            </a:r>
            <a:br>
              <a:rPr lang="de-DE" dirty="0"/>
            </a:br>
            <a:r>
              <a:rPr lang="de-DE" dirty="0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357628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0704DC-2971-A248-9827-94150E3D8746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V2: Titelfolie ohne Bild</a:t>
            </a:r>
          </a:p>
        </p:txBody>
      </p:sp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3175200"/>
            <a:ext cx="9721850" cy="2124075"/>
          </a:xfrm>
          <a:prstGeom prst="rect">
            <a:avLst/>
          </a:prstGeom>
        </p:spPr>
        <p:txBody>
          <a:bodyPr lIns="0" t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Aufzählung 1. Ebene 18 </a:t>
            </a:r>
            <a:r>
              <a:rPr lang="de-DE" dirty="0" err="1"/>
              <a:t>pt</a:t>
            </a:r>
            <a:r>
              <a:rPr lang="de-DE" dirty="0"/>
              <a:t>, ZA: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2. Ebene</a:t>
            </a:r>
          </a:p>
          <a:p>
            <a:pPr lvl="2"/>
            <a:r>
              <a:rPr lang="de-DE" dirty="0"/>
              <a:t>3. Ebene</a:t>
            </a:r>
          </a:p>
          <a:p>
            <a:pPr lvl="3"/>
            <a:r>
              <a:rPr lang="de-DE" dirty="0"/>
              <a:t>4. Ebene</a:t>
            </a:r>
          </a:p>
          <a:p>
            <a:pPr lvl="4"/>
            <a:r>
              <a:rPr lang="de-DE" dirty="0"/>
              <a:t>5. Ebene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DAAF3EE-A5B2-F647-838D-0DFAACB4D5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1371600"/>
            <a:ext cx="9721850" cy="15263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Arial 18pt, ZA: 24pt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br>
              <a:rPr lang="de-DE" dirty="0"/>
            </a:br>
            <a:r>
              <a:rPr lang="de-DE" dirty="0"/>
              <a:t>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24pt, ZA: 28pt</a:t>
            </a:r>
            <a:br>
              <a:rPr lang="de-DE" dirty="0"/>
            </a:br>
            <a:r>
              <a:rPr lang="de-DE" dirty="0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185361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3175200"/>
            <a:ext cx="9721850" cy="2124075"/>
          </a:xfrm>
          <a:prstGeom prst="rect">
            <a:avLst/>
          </a:prstGeom>
        </p:spPr>
        <p:txBody>
          <a:bodyPr lIns="0" t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Aufzählung 1. Ebene 18 </a:t>
            </a:r>
            <a:r>
              <a:rPr lang="de-DE" dirty="0" err="1"/>
              <a:t>pt</a:t>
            </a:r>
            <a:r>
              <a:rPr lang="de-DE" dirty="0"/>
              <a:t>, ZA: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2. Ebene</a:t>
            </a:r>
          </a:p>
          <a:p>
            <a:pPr lvl="2"/>
            <a:r>
              <a:rPr lang="de-DE" dirty="0"/>
              <a:t>3. Ebene</a:t>
            </a:r>
          </a:p>
          <a:p>
            <a:pPr lvl="3"/>
            <a:r>
              <a:rPr lang="de-DE" dirty="0"/>
              <a:t>4. Ebene</a:t>
            </a:r>
          </a:p>
          <a:p>
            <a:pPr lvl="4"/>
            <a:r>
              <a:rPr lang="de-DE" dirty="0"/>
              <a:t>5. Ebene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DAAF3EE-A5B2-F647-838D-0DFAACB4D5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1371600"/>
            <a:ext cx="9721850" cy="15263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Arial 18pt, ZA: 24pt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br>
              <a:rPr lang="de-DE" dirty="0"/>
            </a:br>
            <a:r>
              <a:rPr lang="de-DE" dirty="0"/>
              <a:t>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24pt, ZA: 28pt</a:t>
            </a:r>
            <a:br>
              <a:rPr lang="de-DE" dirty="0"/>
            </a:br>
            <a:r>
              <a:rPr lang="de-DE" dirty="0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5FA8C39-046E-E34F-8E80-7B9D099D72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9600" y="1382400"/>
            <a:ext cx="3982945" cy="40935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Arial 18pt, ZA: 24pt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br>
              <a:rPr lang="de-DE" dirty="0"/>
            </a:br>
            <a:r>
              <a:rPr lang="de-DE" dirty="0"/>
              <a:t>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8BAC5633-896E-0F44-8840-CC87B5BE704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0861" y="1381405"/>
            <a:ext cx="5545139" cy="4093589"/>
          </a:xfrm>
          <a:prstGeom prst="rect">
            <a:avLst/>
          </a:prstGeom>
          <a:solidFill>
            <a:srgbClr val="434343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Platzhalter: Bild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8B97D328-84F0-2C4A-BBAB-1E79CDFE9B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24pt, ZA: 28pt</a:t>
            </a:r>
            <a:br>
              <a:rPr lang="de-DE" dirty="0"/>
            </a:br>
            <a:r>
              <a:rPr lang="de-DE" dirty="0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66438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alt - Bild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9278302A-602E-374F-9D64-8FCFB4DC60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9600" y="1364399"/>
            <a:ext cx="3981600" cy="411120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Aufzählung 1. Ebene 18 </a:t>
            </a:r>
            <a:r>
              <a:rPr lang="de-DE" dirty="0" err="1"/>
              <a:t>pt</a:t>
            </a:r>
            <a:r>
              <a:rPr lang="de-DE" dirty="0"/>
              <a:t>, ZA: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2. Ebene</a:t>
            </a:r>
          </a:p>
          <a:p>
            <a:pPr lvl="2"/>
            <a:r>
              <a:rPr lang="de-DE" dirty="0"/>
              <a:t>3. Ebene</a:t>
            </a:r>
          </a:p>
          <a:p>
            <a:pPr lvl="3"/>
            <a:r>
              <a:rPr lang="de-DE" dirty="0"/>
              <a:t>4. Ebene</a:t>
            </a:r>
          </a:p>
          <a:p>
            <a:pPr lvl="4"/>
            <a:r>
              <a:rPr lang="de-DE" dirty="0"/>
              <a:t>5. Ebene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07DD2921-214D-B547-93DD-EB9D2A99CCE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0861" y="1381405"/>
            <a:ext cx="5545139" cy="4093589"/>
          </a:xfrm>
          <a:prstGeom prst="rect">
            <a:avLst/>
          </a:prstGeom>
          <a:solidFill>
            <a:srgbClr val="434343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Platzhalter: Bild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86E90AC2-BC99-614A-AF4F-584EF9915C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24pt, ZA: 28pt</a:t>
            </a:r>
            <a:br>
              <a:rPr lang="de-DE" dirty="0"/>
            </a:br>
            <a:r>
              <a:rPr lang="de-DE" dirty="0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327643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-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3">
            <a:extLst>
              <a:ext uri="{FF2B5EF4-FFF2-40B4-BE49-F238E27FC236}">
                <a16:creationId xmlns:a16="http://schemas.microsoft.com/office/drawing/2014/main" id="{9A036687-F2BF-7B4C-A352-6E1D355D12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8C730E-B3F8-944F-8BC2-E236CE7245E4}"/>
              </a:ext>
            </a:extLst>
          </p:cNvPr>
          <p:cNvSpPr txBox="1"/>
          <p:nvPr userDrawn="1"/>
        </p:nvSpPr>
        <p:spPr>
          <a:xfrm>
            <a:off x="-2031023" y="2620375"/>
            <a:ext cx="2021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Platzhalterbild ersetzen:</a:t>
            </a:r>
            <a:b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Bild löschen und durch neues Bild ersetzen &gt; über Bildformat &gt; Zuschneiden im Rahmen ggf. nachpositionieren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B17960-7FEA-3C44-9F5C-B38F41DF0CD3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V1: Titelfolie mit Bild</a:t>
            </a:r>
          </a:p>
        </p:txBody>
      </p:sp>
    </p:spTree>
    <p:extLst>
      <p:ext uri="{BB962C8B-B14F-4D97-AF65-F5344CB8AC3E}">
        <p14:creationId xmlns:p14="http://schemas.microsoft.com/office/powerpoint/2010/main" val="418703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-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3">
            <a:extLst>
              <a:ext uri="{FF2B5EF4-FFF2-40B4-BE49-F238E27FC236}">
                <a16:creationId xmlns:a16="http://schemas.microsoft.com/office/drawing/2014/main" id="{9A036687-F2BF-7B4C-A352-6E1D355D12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8C730E-B3F8-944F-8BC2-E236CE7245E4}"/>
              </a:ext>
            </a:extLst>
          </p:cNvPr>
          <p:cNvSpPr txBox="1"/>
          <p:nvPr userDrawn="1"/>
        </p:nvSpPr>
        <p:spPr>
          <a:xfrm>
            <a:off x="-2031023" y="2620375"/>
            <a:ext cx="2021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Platzhalterbild ersetzen:</a:t>
            </a:r>
            <a:b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Bild löschen und durch neues Bild ersetzen &gt; über Bildformat &gt; Zuschneiden im Rahmen ggf. nachpositionieren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B17960-7FEA-3C44-9F5C-B38F41DF0CD3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V1: Titelfolie mit Bild</a:t>
            </a:r>
          </a:p>
        </p:txBody>
      </p:sp>
    </p:spTree>
    <p:extLst>
      <p:ext uri="{BB962C8B-B14F-4D97-AF65-F5344CB8AC3E}">
        <p14:creationId xmlns:p14="http://schemas.microsoft.com/office/powerpoint/2010/main" val="935762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0704DC-2971-A248-9827-94150E3D8746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V2: Titelfolie ohne Bild</a:t>
            </a:r>
          </a:p>
        </p:txBody>
      </p:sp>
    </p:spTree>
    <p:extLst>
      <p:ext uri="{BB962C8B-B14F-4D97-AF65-F5344CB8AC3E}">
        <p14:creationId xmlns:p14="http://schemas.microsoft.com/office/powerpoint/2010/main" val="398389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C40D1E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20A730-187A-274D-A0E6-8412686F8775}"/>
              </a:ext>
            </a:extLst>
          </p:cNvPr>
          <p:cNvSpPr txBox="1"/>
          <p:nvPr userDrawn="1"/>
        </p:nvSpPr>
        <p:spPr>
          <a:xfrm>
            <a:off x="12292755" y="5534561"/>
            <a:ext cx="3102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Titelseiten – Platzhalter für </a:t>
            </a:r>
            <a:r>
              <a:rPr lang="de-DE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Sublogo</a:t>
            </a: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 ändern: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Direkt auf dieser Folie &gt; Bild anklicken &gt; Rechtsklick &gt; Bild einfügen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Bild an Rahmen anpassen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Bild anklicken &gt; Bildformat &gt; Zuschneiden &gt;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im Dropdown „Einpassen“ wählen &gt;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ggf. Bild nochmals neu positionieren </a:t>
            </a:r>
          </a:p>
        </p:txBody>
      </p: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3" r:id="rId2"/>
    <p:sldLayoutId id="214748371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C40D1E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27D4F0D-9351-B349-8187-43002862F183}"/>
              </a:ext>
            </a:extLst>
          </p:cNvPr>
          <p:cNvSpPr txBox="1"/>
          <p:nvPr userDrawn="1"/>
        </p:nvSpPr>
        <p:spPr>
          <a:xfrm>
            <a:off x="12292755" y="5612990"/>
            <a:ext cx="3102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Folgeseiten – Platzhalter für </a:t>
            </a:r>
            <a:r>
              <a:rPr lang="de-DE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Sublogo</a:t>
            </a: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 ändern: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Folienmaster &gt; Nr. 2 bearbeiten &gt; Bild anklicken &gt; Rechtsklick &gt; Bild einfügen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Bild an Rahmen anpassen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Bild anklicken &gt; Bildformat &gt; Zuschneiden &gt;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im Dropdown „Einpassen“ wählen &gt;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ggf. Bild nochmals neu positionieren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1FA75A-4E02-534F-A661-8216932850DD}"/>
              </a:ext>
            </a:extLst>
          </p:cNvPr>
          <p:cNvSpPr txBox="1"/>
          <p:nvPr userDrawn="1"/>
        </p:nvSpPr>
        <p:spPr>
          <a:xfrm>
            <a:off x="-2243920" y="6474756"/>
            <a:ext cx="222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Informationen in Fußzeile ändern: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Folienmaster &gt; Nr. 2 bearbeiten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F88A13-194B-9248-BDFD-1579E6D3EC48}"/>
              </a:ext>
            </a:extLst>
          </p:cNvPr>
          <p:cNvSpPr txBox="1"/>
          <p:nvPr userDrawn="1"/>
        </p:nvSpPr>
        <p:spPr>
          <a:xfrm>
            <a:off x="550800" y="6399924"/>
            <a:ext cx="1074739" cy="190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Seite </a:t>
            </a:r>
            <a:fld id="{675EF3AE-78B3-9641-A88A-C3B5FFA9245E}" type="slidenum">
              <a:rPr lang="de-DE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625600" y="6359304"/>
            <a:ext cx="7615318" cy="2659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Tanja M. Kneiske | ER-SAM | Februar 2024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70486C4-6A32-4A36-8DB9-486FC0865F68}"/>
              </a:ext>
            </a:extLst>
          </p:cNvPr>
          <p:cNvSpPr/>
          <p:nvPr userDrawn="1"/>
        </p:nvSpPr>
        <p:spPr>
          <a:xfrm>
            <a:off x="9643465" y="5917123"/>
            <a:ext cx="2023600" cy="830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75EE7B-AD86-45BB-9DB9-C66810A6043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753599" y="5917123"/>
            <a:ext cx="2081427" cy="7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1" r:id="rId2"/>
    <p:sldLayoutId id="2147483712" r:id="rId3"/>
    <p:sldLayoutId id="214748371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C40D1E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20A730-187A-274D-A0E6-8412686F8775}"/>
              </a:ext>
            </a:extLst>
          </p:cNvPr>
          <p:cNvSpPr txBox="1"/>
          <p:nvPr userDrawn="1"/>
        </p:nvSpPr>
        <p:spPr>
          <a:xfrm>
            <a:off x="12292755" y="5534561"/>
            <a:ext cx="3102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Titelseiten – Platzhalter für </a:t>
            </a:r>
            <a:r>
              <a:rPr lang="de-DE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Sublogo</a:t>
            </a: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 ändern: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Direkt auf dieser Folie &gt; Bild anklicken &gt; Rechtsklick &gt; Bild einfügen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Bild an Rahmen anpassen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Bild anklicken &gt; Bildformat &gt; Zuschneiden &gt;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im Dropdown „Einpassen“ wählen &gt;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ggf. Bild nochmals neu positionieren </a:t>
            </a:r>
          </a:p>
        </p:txBody>
      </p:sp>
    </p:spTree>
    <p:extLst>
      <p:ext uri="{BB962C8B-B14F-4D97-AF65-F5344CB8AC3E}">
        <p14:creationId xmlns:p14="http://schemas.microsoft.com/office/powerpoint/2010/main" val="170188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7333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pos="1232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orient="horz" pos="663">
          <p15:clr>
            <a:srgbClr val="F26B43"/>
          </p15:clr>
        </p15:guide>
        <p15:guide id="7" orient="horz" pos="1003">
          <p15:clr>
            <a:srgbClr val="F26B43"/>
          </p15:clr>
        </p15:guide>
        <p15:guide id="8" orient="horz" pos="1321">
          <p15:clr>
            <a:srgbClr val="F26B43"/>
          </p15:clr>
        </p15:guide>
        <p15:guide id="9" orient="horz" pos="1661">
          <p15:clr>
            <a:srgbClr val="F26B43"/>
          </p15:clr>
        </p15:guide>
        <p15:guide id="10" orient="horz" pos="2001">
          <p15:clr>
            <a:srgbClr val="F26B43"/>
          </p15:clr>
        </p15:guide>
        <p15:guide id="11" orient="horz" pos="3339">
          <p15:clr>
            <a:srgbClr val="F26B43"/>
          </p15:clr>
        </p15:guide>
        <p15:guide id="12" orient="horz" pos="2319">
          <p15:clr>
            <a:srgbClr val="F26B43"/>
          </p15:clr>
        </p15:guide>
        <p15:guide id="13" orient="horz" pos="2999">
          <p15:clr>
            <a:srgbClr val="F26B43"/>
          </p15:clr>
        </p15:guide>
        <p15:guide id="14" orient="horz" pos="3657">
          <p15:clr>
            <a:srgbClr val="F26B43"/>
          </p15:clr>
        </p15:guide>
        <p15:guide id="15" orient="horz" pos="2659">
          <p15:clr>
            <a:srgbClr val="F26B43"/>
          </p15:clr>
        </p15:guide>
        <p15:guide id="16" pos="2094">
          <p15:clr>
            <a:srgbClr val="F26B43"/>
          </p15:clr>
        </p15:guide>
        <p15:guide id="17" pos="2978">
          <p15:clr>
            <a:srgbClr val="F26B43"/>
          </p15:clr>
        </p15:guide>
        <p15:guide id="18" pos="3840">
          <p15:clr>
            <a:srgbClr val="F26B43"/>
          </p15:clr>
        </p15:guide>
        <p15:guide id="19" pos="4725">
          <p15:clr>
            <a:srgbClr val="F26B43"/>
          </p15:clr>
        </p15:guide>
        <p15:guide id="20" pos="5586">
          <p15:clr>
            <a:srgbClr val="F26B43"/>
          </p15:clr>
        </p15:guide>
        <p15:guide id="21" pos="64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ndapower.readthedocs.io/en/latest/topology/create_graph.html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atabutler.energy/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ora-energiewende.de/fileadmin/Projekte/2022/2022-06_DE_Gasverteilnetze/2023-04-18_PM_Gasverteilnetze_AgoraEW.pdf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pipes.readthedocs.io/en/latest/plotting/simple_plot.html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pipes.readthedocs.io/en/latest/plotting/simple_plot.html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pipes.readthedocs.io/en/latest/plotting/simple_plot.html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pipes.readthedocs.io/en/latest/plotting/simple_plot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simbench.de/de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loadprofilegenerator.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fif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8F709F46-8902-044F-BC8E-D41E7551AAC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5315" b="13328"/>
          <a:stretch/>
        </p:blipFill>
        <p:spPr>
          <a:xfrm>
            <a:off x="0" y="896472"/>
            <a:ext cx="7346070" cy="336176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66C600-4B84-5842-B3E8-43C0EE42DEAE}"/>
              </a:ext>
            </a:extLst>
          </p:cNvPr>
          <p:cNvSpPr txBox="1"/>
          <p:nvPr/>
        </p:nvSpPr>
        <p:spPr>
          <a:xfrm>
            <a:off x="550801" y="4973943"/>
            <a:ext cx="832807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Gasnetzsimulation       … mit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pandapipes</a:t>
            </a:r>
            <a:endParaRPr lang="de-DE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D8A406-EC2B-3942-821D-690FFD0DA113}"/>
              </a:ext>
            </a:extLst>
          </p:cNvPr>
          <p:cNvSpPr txBox="1"/>
          <p:nvPr/>
        </p:nvSpPr>
        <p:spPr>
          <a:xfrm>
            <a:off x="550801" y="6085778"/>
            <a:ext cx="8328079" cy="283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Tanja M. Kneiske </a:t>
            </a: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ER-SAM | Februar 2024</a:t>
            </a:r>
          </a:p>
        </p:txBody>
      </p:sp>
      <p:pic>
        <p:nvPicPr>
          <p:cNvPr id="10" name="Bildplatzhalter 8">
            <a:extLst>
              <a:ext uri="{FF2B5EF4-FFF2-40B4-BE49-F238E27FC236}">
                <a16:creationId xmlns:a16="http://schemas.microsoft.com/office/drawing/2014/main" id="{5137168F-F820-384E-9E3B-0C3DBA0F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4" r="344"/>
          <a:stretch/>
        </p:blipFill>
        <p:spPr>
          <a:xfrm>
            <a:off x="9388168" y="5732725"/>
            <a:ext cx="2250000" cy="576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2B0E2F7-5E5B-4229-8742-FCCD53CD96D0}"/>
              </a:ext>
            </a:extLst>
          </p:cNvPr>
          <p:cNvSpPr/>
          <p:nvPr/>
        </p:nvSpPr>
        <p:spPr>
          <a:xfrm>
            <a:off x="9383431" y="5501717"/>
            <a:ext cx="2623466" cy="1124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EF0540C-142D-44F6-8C81-80A93F25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565" y="5501718"/>
            <a:ext cx="2817846" cy="106145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A0FF9-DE95-472A-BF5E-C10AB6066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33" y="390706"/>
            <a:ext cx="2200993" cy="5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Lastprofile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5849497" y="6138289"/>
            <a:ext cx="3736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*) Code nach Statistischem </a:t>
            </a:r>
            <a:r>
              <a:rPr lang="de-DE" dirty="0" err="1">
                <a:solidFill>
                  <a:schemeClr val="bg1"/>
                </a:solidFill>
              </a:rPr>
              <a:t>Bundeamt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BC37CA-DBCE-4776-96EA-AC97831CDA5A}"/>
              </a:ext>
            </a:extLst>
          </p:cNvPr>
          <p:cNvSpPr txBox="1"/>
          <p:nvPr/>
        </p:nvSpPr>
        <p:spPr>
          <a:xfrm>
            <a:off x="532892" y="1430433"/>
            <a:ext cx="2970942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de-DE" i="1" dirty="0"/>
          </a:p>
          <a:p>
            <a:r>
              <a:rPr lang="de-DE" i="1" dirty="0"/>
              <a:t>Gebäudetyp: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1980</a:t>
            </a:r>
          </a:p>
          <a:p>
            <a:r>
              <a:rPr lang="de-DE" i="1" dirty="0"/>
              <a:t>Haushalt: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OOe000 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Erwachsene ohne Kinder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 Wohnung</a:t>
            </a:r>
          </a:p>
          <a:p>
            <a:r>
              <a:rPr lang="de-DE" i="1" dirty="0"/>
              <a:t>Wetter: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Kassel/Braunschweig</a:t>
            </a:r>
          </a:p>
        </p:txBody>
      </p:sp>
      <p:pic>
        <p:nvPicPr>
          <p:cNvPr id="8" name="Inhaltsplatzhalter 5">
            <a:extLst>
              <a:ext uri="{FF2B5EF4-FFF2-40B4-BE49-F238E27FC236}">
                <a16:creationId xmlns:a16="http://schemas.microsoft.com/office/drawing/2014/main" id="{F4557ACF-6858-4E9B-AD0B-6DECBD58E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7" t="7120" b="46995"/>
          <a:stretch/>
        </p:blipFill>
        <p:spPr>
          <a:xfrm>
            <a:off x="3880846" y="1113982"/>
            <a:ext cx="6799300" cy="45356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639299-4E90-42BA-87CA-FE9E2C14D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4332207"/>
            <a:ext cx="2749898" cy="14349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Explosion 1 11">
            <a:extLst>
              <a:ext uri="{FF2B5EF4-FFF2-40B4-BE49-F238E27FC236}">
                <a16:creationId xmlns:a16="http://schemas.microsoft.com/office/drawing/2014/main" id="{101DFDF3-25F2-44E1-8C93-53D81E57418B}"/>
              </a:ext>
            </a:extLst>
          </p:cNvPr>
          <p:cNvSpPr/>
          <p:nvPr/>
        </p:nvSpPr>
        <p:spPr bwMode="auto">
          <a:xfrm>
            <a:off x="532892" y="5117304"/>
            <a:ext cx="395758" cy="475458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2B1F2E-55EC-4423-830F-1912C2A6BEA0}"/>
              </a:ext>
            </a:extLst>
          </p:cNvPr>
          <p:cNvSpPr txBox="1"/>
          <p:nvPr/>
        </p:nvSpPr>
        <p:spPr>
          <a:xfrm>
            <a:off x="855462" y="1245767"/>
            <a:ext cx="14503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 1</a:t>
            </a:r>
          </a:p>
        </p:txBody>
      </p:sp>
    </p:spTree>
    <p:extLst>
      <p:ext uri="{BB962C8B-B14F-4D97-AF65-F5344CB8AC3E}">
        <p14:creationId xmlns:p14="http://schemas.microsoft.com/office/powerpoint/2010/main" val="15792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Lastprofile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" name="Inhaltsplatzhalter 15">
            <a:extLst>
              <a:ext uri="{FF2B5EF4-FFF2-40B4-BE49-F238E27FC236}">
                <a16:creationId xmlns:a16="http://schemas.microsoft.com/office/drawing/2014/main" id="{118576EA-D41A-4F31-AD81-3EBE1CFB8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8"/>
          <a:stretch/>
        </p:blipFill>
        <p:spPr bwMode="auto">
          <a:xfrm>
            <a:off x="4173582" y="101619"/>
            <a:ext cx="4514586" cy="6076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59A3F4F-4FB2-407D-9292-D632663E926C}"/>
              </a:ext>
            </a:extLst>
          </p:cNvPr>
          <p:cNvSpPr txBox="1"/>
          <p:nvPr/>
        </p:nvSpPr>
        <p:spPr>
          <a:xfrm>
            <a:off x="9101367" y="1517519"/>
            <a:ext cx="2992358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de-DE" i="1" dirty="0"/>
          </a:p>
          <a:p>
            <a:r>
              <a:rPr lang="de-DE" i="1" dirty="0"/>
              <a:t>Gebäudetyp: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1980</a:t>
            </a:r>
          </a:p>
          <a:p>
            <a:r>
              <a:rPr lang="de-DE" i="1" dirty="0"/>
              <a:t>Haushalt: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OOe000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Erwachsene keine Kinder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Wohnungen</a:t>
            </a:r>
          </a:p>
          <a:p>
            <a:r>
              <a:rPr lang="de-DE" i="1" dirty="0"/>
              <a:t>Wetter: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Kassel/Braunschweig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DEB65C4-1E8C-4B1F-AB9F-3D9DDEBE0040}"/>
              </a:ext>
            </a:extLst>
          </p:cNvPr>
          <p:cNvSpPr txBox="1"/>
          <p:nvPr/>
        </p:nvSpPr>
        <p:spPr>
          <a:xfrm>
            <a:off x="9407694" y="1332853"/>
            <a:ext cx="15674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 12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847B1B-8008-4E5B-B660-21E632E76FCB}"/>
              </a:ext>
            </a:extLst>
          </p:cNvPr>
          <p:cNvSpPr txBox="1"/>
          <p:nvPr/>
        </p:nvSpPr>
        <p:spPr>
          <a:xfrm>
            <a:off x="532892" y="1430433"/>
            <a:ext cx="2970942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de-DE" i="1" dirty="0"/>
          </a:p>
          <a:p>
            <a:r>
              <a:rPr lang="de-DE" i="1" dirty="0"/>
              <a:t>Gebäudetyp: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1980</a:t>
            </a:r>
          </a:p>
          <a:p>
            <a:r>
              <a:rPr lang="de-DE" i="1" dirty="0"/>
              <a:t>Haushalt: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OOe000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Erwachsene ohne Kinder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 Wohnung</a:t>
            </a:r>
          </a:p>
          <a:p>
            <a:r>
              <a:rPr lang="de-DE" i="1" dirty="0"/>
              <a:t>Wetter: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Kassel/Braunschweig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B873680-B98A-4D48-8DB9-765482EAD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4332207"/>
            <a:ext cx="2749898" cy="14349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Explosion 1 11">
            <a:extLst>
              <a:ext uri="{FF2B5EF4-FFF2-40B4-BE49-F238E27FC236}">
                <a16:creationId xmlns:a16="http://schemas.microsoft.com/office/drawing/2014/main" id="{F158A875-9CF7-4319-A72A-CF9A043CB6D5}"/>
              </a:ext>
            </a:extLst>
          </p:cNvPr>
          <p:cNvSpPr/>
          <p:nvPr/>
        </p:nvSpPr>
        <p:spPr bwMode="auto">
          <a:xfrm>
            <a:off x="532892" y="5117304"/>
            <a:ext cx="395758" cy="475458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0CF71C-358E-4450-B3F5-6082D8D88B58}"/>
              </a:ext>
            </a:extLst>
          </p:cNvPr>
          <p:cNvSpPr txBox="1"/>
          <p:nvPr/>
        </p:nvSpPr>
        <p:spPr>
          <a:xfrm>
            <a:off x="855462" y="1245767"/>
            <a:ext cx="14503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 1</a:t>
            </a:r>
          </a:p>
        </p:txBody>
      </p:sp>
    </p:spTree>
    <p:extLst>
      <p:ext uri="{BB962C8B-B14F-4D97-AF65-F5344CB8AC3E}">
        <p14:creationId xmlns:p14="http://schemas.microsoft.com/office/powerpoint/2010/main" val="45988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nhaltsplatzhalter 15">
            <a:extLst>
              <a:ext uri="{FF2B5EF4-FFF2-40B4-BE49-F238E27FC236}">
                <a16:creationId xmlns:a16="http://schemas.microsoft.com/office/drawing/2014/main" id="{D0D4894B-DDBB-48D8-8098-BECE1CCE4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8"/>
          <a:stretch/>
        </p:blipFill>
        <p:spPr bwMode="auto">
          <a:xfrm>
            <a:off x="4173582" y="101619"/>
            <a:ext cx="4514586" cy="6076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Lastprofile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9A3F4F-4FB2-407D-9292-D632663E926C}"/>
              </a:ext>
            </a:extLst>
          </p:cNvPr>
          <p:cNvSpPr txBox="1"/>
          <p:nvPr/>
        </p:nvSpPr>
        <p:spPr>
          <a:xfrm>
            <a:off x="9101367" y="1517519"/>
            <a:ext cx="2775375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de-DE" i="1" dirty="0"/>
          </a:p>
          <a:p>
            <a:r>
              <a:rPr lang="de-DE" i="1" dirty="0"/>
              <a:t>Gebäudetyp: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2000 (var3)</a:t>
            </a:r>
          </a:p>
          <a:p>
            <a:r>
              <a:rPr lang="de-DE" i="1" dirty="0"/>
              <a:t>Haushalt: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P3e000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Erwachsene + 3 Kinder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 Wohnung</a:t>
            </a:r>
          </a:p>
          <a:p>
            <a:r>
              <a:rPr lang="de-DE" i="1" dirty="0"/>
              <a:t>Wetter: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Kassel/Braunschweig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DEB65C4-1E8C-4B1F-AB9F-3D9DDEBE0040}"/>
              </a:ext>
            </a:extLst>
          </p:cNvPr>
          <p:cNvSpPr txBox="1"/>
          <p:nvPr/>
        </p:nvSpPr>
        <p:spPr>
          <a:xfrm>
            <a:off x="9407694" y="1332853"/>
            <a:ext cx="161997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Pumpen Str. 12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847B1B-8008-4E5B-B660-21E632E76FCB}"/>
              </a:ext>
            </a:extLst>
          </p:cNvPr>
          <p:cNvSpPr txBox="1"/>
          <p:nvPr/>
        </p:nvSpPr>
        <p:spPr>
          <a:xfrm>
            <a:off x="532892" y="1430433"/>
            <a:ext cx="2970942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de-DE" i="1" dirty="0"/>
          </a:p>
          <a:p>
            <a:r>
              <a:rPr lang="de-DE" i="1" dirty="0"/>
              <a:t>Gebäudetyp: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1980</a:t>
            </a:r>
          </a:p>
          <a:p>
            <a:r>
              <a:rPr lang="de-DE" i="1" dirty="0"/>
              <a:t>Haushalt: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OOe000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Erwachsene ohne Kinder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 Wohnung</a:t>
            </a:r>
          </a:p>
          <a:p>
            <a:r>
              <a:rPr lang="de-DE" i="1" dirty="0"/>
              <a:t>Wetter: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Kassel/Braunschweig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B873680-B98A-4D48-8DB9-765482EAD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4332207"/>
            <a:ext cx="2749898" cy="14349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Explosion 1 11">
            <a:extLst>
              <a:ext uri="{FF2B5EF4-FFF2-40B4-BE49-F238E27FC236}">
                <a16:creationId xmlns:a16="http://schemas.microsoft.com/office/drawing/2014/main" id="{F158A875-9CF7-4319-A72A-CF9A043CB6D5}"/>
              </a:ext>
            </a:extLst>
          </p:cNvPr>
          <p:cNvSpPr/>
          <p:nvPr/>
        </p:nvSpPr>
        <p:spPr bwMode="auto">
          <a:xfrm>
            <a:off x="532892" y="5117304"/>
            <a:ext cx="395758" cy="475458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0CF71C-358E-4450-B3F5-6082D8D88B58}"/>
              </a:ext>
            </a:extLst>
          </p:cNvPr>
          <p:cNvSpPr txBox="1"/>
          <p:nvPr/>
        </p:nvSpPr>
        <p:spPr>
          <a:xfrm>
            <a:off x="855462" y="1245767"/>
            <a:ext cx="14503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 1</a:t>
            </a:r>
          </a:p>
        </p:txBody>
      </p:sp>
      <p:pic>
        <p:nvPicPr>
          <p:cNvPr id="12" name="Inhaltsplatzhalter 15">
            <a:extLst>
              <a:ext uri="{FF2B5EF4-FFF2-40B4-BE49-F238E27FC236}">
                <a16:creationId xmlns:a16="http://schemas.microsoft.com/office/drawing/2014/main" id="{AEF63724-32BB-4C63-BBF1-D75A3D485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"/>
          <a:stretch/>
        </p:blipFill>
        <p:spPr bwMode="auto">
          <a:xfrm>
            <a:off x="4179666" y="113212"/>
            <a:ext cx="4459769" cy="603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71223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47280B6-E544-441C-B72F-D7B6832C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77" y="131545"/>
            <a:ext cx="7704856" cy="5483405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543C694B-1E88-4D48-B5AC-674BEDE19720}"/>
              </a:ext>
            </a:extLst>
          </p:cNvPr>
          <p:cNvSpPr/>
          <p:nvPr/>
        </p:nvSpPr>
        <p:spPr bwMode="auto">
          <a:xfrm>
            <a:off x="7630353" y="4013047"/>
            <a:ext cx="2736304" cy="1669125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Zuordnung Lastprofile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Abgerundetes Rechteck 35">
            <a:extLst>
              <a:ext uri="{FF2B5EF4-FFF2-40B4-BE49-F238E27FC236}">
                <a16:creationId xmlns:a16="http://schemas.microsoft.com/office/drawing/2014/main" id="{90C8F54C-C79F-4CED-A898-51F5DA787276}"/>
              </a:ext>
            </a:extLst>
          </p:cNvPr>
          <p:cNvSpPr/>
          <p:nvPr/>
        </p:nvSpPr>
        <p:spPr bwMode="auto">
          <a:xfrm>
            <a:off x="5938564" y="890712"/>
            <a:ext cx="1511327" cy="2997657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9" name="Abgerundetes Rechteck 36">
            <a:extLst>
              <a:ext uri="{FF2B5EF4-FFF2-40B4-BE49-F238E27FC236}">
                <a16:creationId xmlns:a16="http://schemas.microsoft.com/office/drawing/2014/main" id="{5B0F166D-C32B-4712-AA12-6507651B9424}"/>
              </a:ext>
            </a:extLst>
          </p:cNvPr>
          <p:cNvSpPr/>
          <p:nvPr/>
        </p:nvSpPr>
        <p:spPr bwMode="auto">
          <a:xfrm>
            <a:off x="7446047" y="881458"/>
            <a:ext cx="1588764" cy="3003322"/>
          </a:xfrm>
          <a:prstGeom prst="roundRect">
            <a:avLst/>
          </a:prstGeom>
          <a:solidFill>
            <a:schemeClr val="bg1">
              <a:lumMod val="85000"/>
              <a:alpha val="49020"/>
            </a:schemeClr>
          </a:solidFill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0" name="Abgerundetes Rechteck 37">
            <a:extLst>
              <a:ext uri="{FF2B5EF4-FFF2-40B4-BE49-F238E27FC236}">
                <a16:creationId xmlns:a16="http://schemas.microsoft.com/office/drawing/2014/main" id="{91AE8028-4004-41C6-AB27-1BED2705B4A8}"/>
              </a:ext>
            </a:extLst>
          </p:cNvPr>
          <p:cNvSpPr/>
          <p:nvPr/>
        </p:nvSpPr>
        <p:spPr bwMode="auto">
          <a:xfrm>
            <a:off x="9059292" y="890712"/>
            <a:ext cx="1511327" cy="2997657"/>
          </a:xfrm>
          <a:prstGeom prst="roundRect">
            <a:avLst/>
          </a:prstGeom>
          <a:solidFill>
            <a:schemeClr val="bg1">
              <a:lumMod val="85000"/>
              <a:alpha val="49020"/>
            </a:schemeClr>
          </a:solidFill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9556EA-C6BA-40A0-B6B4-47EBDE01F745}"/>
              </a:ext>
            </a:extLst>
          </p:cNvPr>
          <p:cNvSpPr txBox="1"/>
          <p:nvPr/>
        </p:nvSpPr>
        <p:spPr>
          <a:xfrm>
            <a:off x="6044273" y="248621"/>
            <a:ext cx="12804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FC26C29-7C0B-460F-A873-AA6C0A48A306}"/>
              </a:ext>
            </a:extLst>
          </p:cNvPr>
          <p:cNvSpPr txBox="1"/>
          <p:nvPr/>
        </p:nvSpPr>
        <p:spPr>
          <a:xfrm>
            <a:off x="9101367" y="248621"/>
            <a:ext cx="11258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BHKW Str.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A68F9A6-8C14-44CA-A021-6AF8BADF7575}"/>
              </a:ext>
            </a:extLst>
          </p:cNvPr>
          <p:cNvSpPr txBox="1"/>
          <p:nvPr/>
        </p:nvSpPr>
        <p:spPr>
          <a:xfrm>
            <a:off x="7588198" y="240794"/>
            <a:ext cx="131882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Pumpen Str.</a:t>
            </a:r>
          </a:p>
        </p:txBody>
      </p:sp>
      <p:sp>
        <p:nvSpPr>
          <p:cNvPr id="14" name="Abgerundetes Rechteck 31">
            <a:extLst>
              <a:ext uri="{FF2B5EF4-FFF2-40B4-BE49-F238E27FC236}">
                <a16:creationId xmlns:a16="http://schemas.microsoft.com/office/drawing/2014/main" id="{91B0C0F2-2FDA-4AD4-8B2C-B6F7DDA22898}"/>
              </a:ext>
            </a:extLst>
          </p:cNvPr>
          <p:cNvSpPr/>
          <p:nvPr/>
        </p:nvSpPr>
        <p:spPr bwMode="auto">
          <a:xfrm>
            <a:off x="318541" y="4871304"/>
            <a:ext cx="2448272" cy="1149984"/>
          </a:xfrm>
          <a:prstGeom prst="roundRect">
            <a:avLst/>
          </a:prstGeom>
          <a:solidFill>
            <a:srgbClr val="FFCC00"/>
          </a:solidFill>
          <a:ln w="38100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r>
              <a:rPr lang="de-DE" sz="1100" dirty="0"/>
              <a:t>Willkommen in </a:t>
            </a:r>
          </a:p>
          <a:p>
            <a:pPr algn="ctr"/>
            <a:r>
              <a:rPr lang="de-DE" sz="2400" dirty="0" err="1"/>
              <a:t>Kerberhausen</a:t>
            </a:r>
            <a:endParaRPr lang="de-DE" sz="24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10548F-F64D-44B1-832B-E48B6CF2D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49" r="68546" b="3553"/>
          <a:stretch/>
        </p:blipFill>
        <p:spPr>
          <a:xfrm>
            <a:off x="9166161" y="3940135"/>
            <a:ext cx="2808916" cy="1789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D5D0331-D89D-4F28-9D7F-9DF992A2E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r="68546" b="69964"/>
          <a:stretch/>
        </p:blipFill>
        <p:spPr>
          <a:xfrm>
            <a:off x="3308834" y="3919128"/>
            <a:ext cx="2808916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E0265E2-CC57-456D-92C6-A72BCFEDE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6" r="68546" b="35937"/>
          <a:stretch/>
        </p:blipFill>
        <p:spPr>
          <a:xfrm>
            <a:off x="6225895" y="4009458"/>
            <a:ext cx="2808916" cy="177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7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Erzeugung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9A0DD2-EE75-417F-AD57-A35D247915D4}"/>
              </a:ext>
            </a:extLst>
          </p:cNvPr>
          <p:cNvSpPr txBox="1"/>
          <p:nvPr/>
        </p:nvSpPr>
        <p:spPr>
          <a:xfrm>
            <a:off x="537549" y="1535203"/>
            <a:ext cx="244066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i="1" dirty="0"/>
              <a:t>PV Profile:</a:t>
            </a:r>
          </a:p>
          <a:p>
            <a:r>
              <a:rPr lang="de-DE" dirty="0"/>
              <a:t>Kassel 2013</a:t>
            </a:r>
          </a:p>
          <a:p>
            <a:r>
              <a:rPr lang="de-DE" dirty="0"/>
              <a:t>Für ganz </a:t>
            </a:r>
            <a:r>
              <a:rPr lang="de-DE" dirty="0" err="1"/>
              <a:t>Kerberhausen</a:t>
            </a:r>
            <a:endParaRPr lang="de-DE" dirty="0"/>
          </a:p>
          <a:p>
            <a:endParaRPr lang="de-DE" dirty="0"/>
          </a:p>
          <a:p>
            <a:r>
              <a:rPr lang="de-DE" i="1" dirty="0"/>
              <a:t>Wetter: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Kassel/Braunschweig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4A6A72B-C861-4045-AC86-CA54EA1EAC3F}"/>
              </a:ext>
            </a:extLst>
          </p:cNvPr>
          <p:cNvSpPr/>
          <p:nvPr/>
        </p:nvSpPr>
        <p:spPr bwMode="auto">
          <a:xfrm>
            <a:off x="9902401" y="4215198"/>
            <a:ext cx="288032" cy="156387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218449-4B29-4CC7-9150-E22241B0C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62" y="-32654"/>
            <a:ext cx="4198445" cy="3135714"/>
          </a:xfrm>
          <a:prstGeom prst="rect">
            <a:avLst/>
          </a:prstGeom>
        </p:spPr>
      </p:pic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09D8E149-F256-42FE-B8CE-3152535F2C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338" r="51534"/>
          <a:stretch/>
        </p:blipFill>
        <p:spPr bwMode="auto">
          <a:xfrm>
            <a:off x="4155139" y="396545"/>
            <a:ext cx="3672408" cy="5259967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7C6A7615-86FC-43B4-A964-401AF07A6299}"/>
              </a:ext>
            </a:extLst>
          </p:cNvPr>
          <p:cNvSpPr/>
          <p:nvPr/>
        </p:nvSpPr>
        <p:spPr bwMode="auto">
          <a:xfrm>
            <a:off x="8867775" y="3522607"/>
            <a:ext cx="2448272" cy="1149984"/>
          </a:xfrm>
          <a:prstGeom prst="roundRect">
            <a:avLst/>
          </a:prstGeom>
          <a:solidFill>
            <a:srgbClr val="FFCC00"/>
          </a:solidFill>
          <a:ln w="38100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r>
              <a:rPr lang="de-DE" sz="1100" dirty="0"/>
              <a:t>Willkommen in </a:t>
            </a:r>
          </a:p>
          <a:p>
            <a:pPr algn="ctr"/>
            <a:r>
              <a:rPr lang="de-DE" sz="2400" dirty="0" err="1"/>
              <a:t>Kerberhausen</a:t>
            </a:r>
            <a:endParaRPr lang="de-DE" sz="24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57DAE06-B795-4E01-8138-89885A9073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4332207"/>
            <a:ext cx="2749898" cy="14349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Explosion 1 11">
            <a:extLst>
              <a:ext uri="{FF2B5EF4-FFF2-40B4-BE49-F238E27FC236}">
                <a16:creationId xmlns:a16="http://schemas.microsoft.com/office/drawing/2014/main" id="{CE1AB85E-572E-49B8-9F6D-78213798E2A7}"/>
              </a:ext>
            </a:extLst>
          </p:cNvPr>
          <p:cNvSpPr/>
          <p:nvPr/>
        </p:nvSpPr>
        <p:spPr bwMode="auto">
          <a:xfrm>
            <a:off x="1264412" y="5085068"/>
            <a:ext cx="395758" cy="475458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10E476-794C-4AD7-8110-3ED6D22E0405}"/>
              </a:ext>
            </a:extLst>
          </p:cNvPr>
          <p:cNvSpPr txBox="1"/>
          <p:nvPr/>
        </p:nvSpPr>
        <p:spPr>
          <a:xfrm>
            <a:off x="6044273" y="248621"/>
            <a:ext cx="14503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46F2BA-1679-4D7D-B56D-17D08AB026B0}"/>
              </a:ext>
            </a:extLst>
          </p:cNvPr>
          <p:cNvSpPr txBox="1"/>
          <p:nvPr/>
        </p:nvSpPr>
        <p:spPr>
          <a:xfrm>
            <a:off x="6044273" y="2972552"/>
            <a:ext cx="129573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BHKW Str. 3</a:t>
            </a:r>
          </a:p>
        </p:txBody>
      </p:sp>
    </p:spTree>
    <p:extLst>
      <p:ext uri="{BB962C8B-B14F-4D97-AF65-F5344CB8AC3E}">
        <p14:creationId xmlns:p14="http://schemas.microsoft.com/office/powerpoint/2010/main" val="170006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58345E-ECAE-400B-93B0-7EF9AD50EE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4332207"/>
            <a:ext cx="2749898" cy="14349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Explosion 1 11">
            <a:extLst>
              <a:ext uri="{FF2B5EF4-FFF2-40B4-BE49-F238E27FC236}">
                <a16:creationId xmlns:a16="http://schemas.microsoft.com/office/drawing/2014/main" id="{19893217-AF88-4409-B425-7ABD38308482}"/>
              </a:ext>
            </a:extLst>
          </p:cNvPr>
          <p:cNvSpPr/>
          <p:nvPr/>
        </p:nvSpPr>
        <p:spPr bwMode="auto">
          <a:xfrm>
            <a:off x="1264412" y="5085068"/>
            <a:ext cx="395758" cy="475458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A091BC-D6C9-427C-B130-6C844E0FEDE7}"/>
              </a:ext>
            </a:extLst>
          </p:cNvPr>
          <p:cNvSpPr txBox="1"/>
          <p:nvPr/>
        </p:nvSpPr>
        <p:spPr>
          <a:xfrm>
            <a:off x="532892" y="1415244"/>
            <a:ext cx="2647071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de-DE" i="1" dirty="0"/>
          </a:p>
          <a:p>
            <a:r>
              <a:rPr lang="de-DE" b="1" dirty="0">
                <a:solidFill>
                  <a:schemeClr val="accent5"/>
                </a:solidFill>
              </a:rPr>
              <a:t>PV-Batterie System       </a:t>
            </a:r>
          </a:p>
          <a:p>
            <a:r>
              <a:rPr lang="de-DE" i="1" dirty="0"/>
              <a:t>PV-system: </a:t>
            </a:r>
            <a:r>
              <a:rPr lang="de-DE" dirty="0"/>
              <a:t>3.2 kWp</a:t>
            </a:r>
            <a:endParaRPr lang="de-DE" i="1" dirty="0"/>
          </a:p>
          <a:p>
            <a:r>
              <a:rPr lang="de-DE" i="1" dirty="0"/>
              <a:t>Batterie: </a:t>
            </a:r>
            <a:r>
              <a:rPr lang="de-DE" dirty="0"/>
              <a:t>4 kWh</a:t>
            </a:r>
          </a:p>
          <a:p>
            <a:r>
              <a:rPr lang="de-DE" b="1" dirty="0"/>
              <a:t>„</a:t>
            </a:r>
            <a:r>
              <a:rPr lang="de-DE" b="1" dirty="0" err="1"/>
              <a:t>Strategy</a:t>
            </a:r>
            <a:r>
              <a:rPr lang="de-DE" b="1" dirty="0"/>
              <a:t> A“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MPC – minimiere OPEX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Perfekte Prognose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EEG Vergütung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Konst</a:t>
            </a:r>
            <a:r>
              <a:rPr lang="de-DE" dirty="0"/>
              <a:t>. Energiepreise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2556C7-BBFE-4576-BD79-2E00CCF07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7"/>
          <a:stretch/>
        </p:blipFill>
        <p:spPr>
          <a:xfrm>
            <a:off x="3423231" y="3429000"/>
            <a:ext cx="8738338" cy="23553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DBAD0B0-0DD8-4395-8A26-5CFFBB9AB15A}"/>
              </a:ext>
            </a:extLst>
          </p:cNvPr>
          <p:cNvSpPr txBox="1"/>
          <p:nvPr/>
        </p:nvSpPr>
        <p:spPr>
          <a:xfrm>
            <a:off x="1245266" y="1230578"/>
            <a:ext cx="12804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B2CCDCE-4427-4C57-BAB8-85056E0CC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96"/>
          <a:stretch/>
        </p:blipFill>
        <p:spPr>
          <a:xfrm>
            <a:off x="3423231" y="895913"/>
            <a:ext cx="8738338" cy="2430762"/>
          </a:xfrm>
          <a:prstGeom prst="rect">
            <a:avLst/>
          </a:prstGeom>
        </p:spPr>
      </p:pic>
      <p:sp>
        <p:nvSpPr>
          <p:cNvPr id="15" name="Flussdiagramm: Datenträger mit sequenziellem Zugriff 14">
            <a:extLst>
              <a:ext uri="{FF2B5EF4-FFF2-40B4-BE49-F238E27FC236}">
                <a16:creationId xmlns:a16="http://schemas.microsoft.com/office/drawing/2014/main" id="{D80F8447-9D3D-4BEB-8493-15730489261D}"/>
              </a:ext>
            </a:extLst>
          </p:cNvPr>
          <p:cNvSpPr/>
          <p:nvPr/>
        </p:nvSpPr>
        <p:spPr>
          <a:xfrm>
            <a:off x="4014651" y="95283"/>
            <a:ext cx="3245556" cy="839432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Positiv ist Erzeugung / Negativ ist Verbrauch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3DD7FC-1D97-4E41-A1A5-0CEC99D22E42}"/>
              </a:ext>
            </a:extLst>
          </p:cNvPr>
          <p:cNvSpPr/>
          <p:nvPr/>
        </p:nvSpPr>
        <p:spPr>
          <a:xfrm>
            <a:off x="3331892" y="1090832"/>
            <a:ext cx="4418738" cy="4676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/>
                </a:solidFill>
              </a:rPr>
              <a:t>Default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tx1"/>
                </a:solidFill>
              </a:rPr>
              <a:t>Profile </a:t>
            </a:r>
            <a:r>
              <a:rPr lang="de-DE" b="1" dirty="0">
                <a:solidFill>
                  <a:schemeClr val="tx1"/>
                </a:solidFill>
              </a:rPr>
              <a:t>ohne</a:t>
            </a:r>
            <a:r>
              <a:rPr lang="de-DE" dirty="0">
                <a:solidFill>
                  <a:schemeClr val="tx1"/>
                </a:solidFill>
              </a:rPr>
              <a:t> Batterie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r>
              <a:rPr lang="de-DE" b="1" dirty="0" err="1">
                <a:solidFill>
                  <a:schemeClr val="accent1"/>
                </a:solidFill>
              </a:rPr>
              <a:t>Prosumer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tx1"/>
                </a:solidFill>
              </a:rPr>
              <a:t>Profil </a:t>
            </a:r>
            <a:r>
              <a:rPr lang="de-DE" b="1" dirty="0">
                <a:solidFill>
                  <a:schemeClr val="tx1"/>
                </a:solidFill>
              </a:rPr>
              <a:t>mit</a:t>
            </a:r>
            <a:r>
              <a:rPr lang="de-DE" dirty="0">
                <a:solidFill>
                  <a:schemeClr val="tx1"/>
                </a:solidFill>
              </a:rPr>
              <a:t> Batterie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44FB710-5B22-48B5-AF28-4A27AFBA9983}"/>
              </a:ext>
            </a:extLst>
          </p:cNvPr>
          <p:cNvSpPr/>
          <p:nvPr/>
        </p:nvSpPr>
        <p:spPr>
          <a:xfrm>
            <a:off x="7063514" y="5034993"/>
            <a:ext cx="1061584" cy="83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A0FFC5-2131-4619-97D1-FF1B6ACC6D24}"/>
              </a:ext>
            </a:extLst>
          </p:cNvPr>
          <p:cNvSpPr/>
          <p:nvPr/>
        </p:nvSpPr>
        <p:spPr>
          <a:xfrm>
            <a:off x="9530283" y="2492175"/>
            <a:ext cx="1329306" cy="32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Optimierter </a:t>
            </a:r>
            <a:r>
              <a:rPr lang="de-DE" sz="2000" dirty="0" err="1"/>
              <a:t>Prosumerprofil</a:t>
            </a:r>
            <a:r>
              <a:rPr lang="de-DE" sz="2000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182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Optimiertes </a:t>
            </a:r>
            <a:r>
              <a:rPr lang="de-DE" sz="2000" dirty="0" err="1"/>
              <a:t>Prosumerprifil</a:t>
            </a:r>
            <a:r>
              <a:rPr lang="de-DE" sz="2000" dirty="0"/>
              <a:t> 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58345E-ECAE-400B-93B0-7EF9AD50EE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4332207"/>
            <a:ext cx="2749898" cy="14349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Explosion 1 11">
            <a:extLst>
              <a:ext uri="{FF2B5EF4-FFF2-40B4-BE49-F238E27FC236}">
                <a16:creationId xmlns:a16="http://schemas.microsoft.com/office/drawing/2014/main" id="{19893217-AF88-4409-B425-7ABD38308482}"/>
              </a:ext>
            </a:extLst>
          </p:cNvPr>
          <p:cNvSpPr/>
          <p:nvPr/>
        </p:nvSpPr>
        <p:spPr bwMode="auto">
          <a:xfrm>
            <a:off x="1264412" y="5085068"/>
            <a:ext cx="395758" cy="475458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A091BC-D6C9-427C-B130-6C844E0FEDE7}"/>
              </a:ext>
            </a:extLst>
          </p:cNvPr>
          <p:cNvSpPr txBox="1"/>
          <p:nvPr/>
        </p:nvSpPr>
        <p:spPr>
          <a:xfrm>
            <a:off x="532892" y="1415244"/>
            <a:ext cx="311617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de-DE" i="1" dirty="0"/>
          </a:p>
          <a:p>
            <a:r>
              <a:rPr lang="de-DE" b="1" dirty="0">
                <a:solidFill>
                  <a:schemeClr val="accent5"/>
                </a:solidFill>
              </a:rPr>
              <a:t>PV-Wärmepumpen System       </a:t>
            </a:r>
          </a:p>
          <a:p>
            <a:r>
              <a:rPr lang="de-DE" i="1" dirty="0"/>
              <a:t>PV-system: </a:t>
            </a:r>
            <a:r>
              <a:rPr lang="de-DE" dirty="0"/>
              <a:t>5 kWp</a:t>
            </a:r>
            <a:endParaRPr lang="de-DE" i="1" dirty="0"/>
          </a:p>
          <a:p>
            <a:r>
              <a:rPr lang="de-DE" i="1" dirty="0"/>
              <a:t>Batterie: </a:t>
            </a:r>
            <a:r>
              <a:rPr lang="de-DE" dirty="0"/>
              <a:t>4 kWh</a:t>
            </a:r>
          </a:p>
          <a:p>
            <a:r>
              <a:rPr lang="de-DE" i="1" dirty="0"/>
              <a:t>WP</a:t>
            </a:r>
            <a:r>
              <a:rPr lang="de-DE" dirty="0"/>
              <a:t>: 2 </a:t>
            </a:r>
            <a:r>
              <a:rPr lang="de-DE" dirty="0" err="1"/>
              <a:t>kW_el</a:t>
            </a:r>
            <a:r>
              <a:rPr lang="de-DE" dirty="0"/>
              <a:t>/6 </a:t>
            </a:r>
            <a:r>
              <a:rPr lang="de-DE" dirty="0" err="1"/>
              <a:t>kW_th</a:t>
            </a:r>
            <a:endParaRPr lang="de-DE" dirty="0"/>
          </a:p>
          <a:p>
            <a:r>
              <a:rPr lang="de-DE" i="1" dirty="0"/>
              <a:t>Wärmespeiche</a:t>
            </a:r>
            <a:r>
              <a:rPr lang="de-DE" dirty="0"/>
              <a:t>r: 300 ö</a:t>
            </a:r>
          </a:p>
          <a:p>
            <a:r>
              <a:rPr lang="de-DE" i="1" dirty="0" err="1"/>
              <a:t>Heizstab</a:t>
            </a:r>
            <a:r>
              <a:rPr lang="de-DE" dirty="0"/>
              <a:t>: 20 kW</a:t>
            </a:r>
          </a:p>
          <a:p>
            <a:endParaRPr lang="de-DE" dirty="0"/>
          </a:p>
          <a:p>
            <a:r>
              <a:rPr lang="de-DE" b="1" dirty="0"/>
              <a:t>„</a:t>
            </a:r>
            <a:r>
              <a:rPr lang="de-DE" b="1" dirty="0" err="1"/>
              <a:t>Strategy</a:t>
            </a:r>
            <a:r>
              <a:rPr lang="de-DE" b="1" dirty="0"/>
              <a:t> A“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BAD0B0-0DD8-4395-8A26-5CFFBB9AB15A}"/>
              </a:ext>
            </a:extLst>
          </p:cNvPr>
          <p:cNvSpPr txBox="1"/>
          <p:nvPr/>
        </p:nvSpPr>
        <p:spPr>
          <a:xfrm>
            <a:off x="1245266" y="1230578"/>
            <a:ext cx="131882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Pumpen Str.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0F8C6F9-2BCE-4365-AC71-A4A67E07A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8" y="1083147"/>
            <a:ext cx="8722108" cy="480348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04355391-A220-4C8A-8804-E60631AA7C3C}"/>
              </a:ext>
            </a:extLst>
          </p:cNvPr>
          <p:cNvSpPr/>
          <p:nvPr/>
        </p:nvSpPr>
        <p:spPr>
          <a:xfrm>
            <a:off x="3366728" y="1090832"/>
            <a:ext cx="4418738" cy="4676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/>
                </a:solidFill>
              </a:rPr>
              <a:t>Prosumer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tx1"/>
                </a:solidFill>
              </a:rPr>
              <a:t>Profile mit </a:t>
            </a:r>
            <a:r>
              <a:rPr lang="de-DE" b="1" dirty="0">
                <a:solidFill>
                  <a:schemeClr val="tx1"/>
                </a:solidFill>
              </a:rPr>
              <a:t>Batterie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r>
              <a:rPr lang="de-DE" b="1" dirty="0" err="1">
                <a:solidFill>
                  <a:schemeClr val="accent1"/>
                </a:solidFill>
              </a:rPr>
              <a:t>Prosumer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tx1"/>
                </a:solidFill>
              </a:rPr>
              <a:t>Profil mit </a:t>
            </a:r>
            <a:r>
              <a:rPr lang="de-DE" b="1" dirty="0">
                <a:solidFill>
                  <a:schemeClr val="tx1"/>
                </a:solidFill>
              </a:rPr>
              <a:t>Wärmepumpe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439CFB3-A5DA-44E0-8688-FFDB0AD285E0}"/>
              </a:ext>
            </a:extLst>
          </p:cNvPr>
          <p:cNvSpPr/>
          <p:nvPr/>
        </p:nvSpPr>
        <p:spPr>
          <a:xfrm>
            <a:off x="7098350" y="5034993"/>
            <a:ext cx="1061584" cy="83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920C613-68EF-40D7-94B1-94E3A01625F6}"/>
              </a:ext>
            </a:extLst>
          </p:cNvPr>
          <p:cNvSpPr/>
          <p:nvPr/>
        </p:nvSpPr>
        <p:spPr>
          <a:xfrm>
            <a:off x="9835083" y="2769328"/>
            <a:ext cx="1329306" cy="17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96866BE-D15A-477D-AD9B-DF37313BB335}"/>
              </a:ext>
            </a:extLst>
          </p:cNvPr>
          <p:cNvSpPr txBox="1"/>
          <p:nvPr/>
        </p:nvSpPr>
        <p:spPr>
          <a:xfrm>
            <a:off x="9223922" y="956625"/>
            <a:ext cx="12804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</a:t>
            </a:r>
          </a:p>
        </p:txBody>
      </p:sp>
      <p:sp>
        <p:nvSpPr>
          <p:cNvPr id="20" name="Flussdiagramm: Datenträger mit sequenziellem Zugriff 19">
            <a:extLst>
              <a:ext uri="{FF2B5EF4-FFF2-40B4-BE49-F238E27FC236}">
                <a16:creationId xmlns:a16="http://schemas.microsoft.com/office/drawing/2014/main" id="{AD4DCE28-E911-48F4-8EB8-05AC4A630556}"/>
              </a:ext>
            </a:extLst>
          </p:cNvPr>
          <p:cNvSpPr/>
          <p:nvPr/>
        </p:nvSpPr>
        <p:spPr>
          <a:xfrm>
            <a:off x="4014651" y="95283"/>
            <a:ext cx="3245556" cy="839432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Positiv ist Erzeugung / Negativ ist Verbrauch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B8BA397-731D-46B2-924D-208EB2E16B16}"/>
              </a:ext>
            </a:extLst>
          </p:cNvPr>
          <p:cNvSpPr/>
          <p:nvPr/>
        </p:nvSpPr>
        <p:spPr>
          <a:xfrm>
            <a:off x="6973906" y="2769328"/>
            <a:ext cx="1061584" cy="83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86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Optimierter </a:t>
            </a:r>
            <a:r>
              <a:rPr lang="de-DE" sz="2000" dirty="0" err="1"/>
              <a:t>Prosumer</a:t>
            </a:r>
            <a:r>
              <a:rPr lang="de-DE" sz="2000" dirty="0"/>
              <a:t> 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58345E-ECAE-400B-93B0-7EF9AD50EE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4332207"/>
            <a:ext cx="2749898" cy="14349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Explosion 1 11">
            <a:extLst>
              <a:ext uri="{FF2B5EF4-FFF2-40B4-BE49-F238E27FC236}">
                <a16:creationId xmlns:a16="http://schemas.microsoft.com/office/drawing/2014/main" id="{19893217-AF88-4409-B425-7ABD38308482}"/>
              </a:ext>
            </a:extLst>
          </p:cNvPr>
          <p:cNvSpPr/>
          <p:nvPr/>
        </p:nvSpPr>
        <p:spPr bwMode="auto">
          <a:xfrm>
            <a:off x="1264412" y="5085068"/>
            <a:ext cx="395758" cy="475458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A091BC-D6C9-427C-B130-6C844E0FEDE7}"/>
              </a:ext>
            </a:extLst>
          </p:cNvPr>
          <p:cNvSpPr txBox="1"/>
          <p:nvPr/>
        </p:nvSpPr>
        <p:spPr>
          <a:xfrm>
            <a:off x="532892" y="1415244"/>
            <a:ext cx="2239716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de-DE" i="1" dirty="0"/>
          </a:p>
          <a:p>
            <a:r>
              <a:rPr lang="de-DE" b="1" dirty="0">
                <a:solidFill>
                  <a:schemeClr val="accent5"/>
                </a:solidFill>
              </a:rPr>
              <a:t>PV-BHKW System       </a:t>
            </a:r>
          </a:p>
          <a:p>
            <a:r>
              <a:rPr lang="de-DE" i="1" dirty="0"/>
              <a:t>PV-system: </a:t>
            </a:r>
            <a:r>
              <a:rPr lang="de-DE" dirty="0"/>
              <a:t>12 kWp</a:t>
            </a:r>
          </a:p>
          <a:p>
            <a:r>
              <a:rPr lang="de-DE" i="1" dirty="0"/>
              <a:t>Batterie: 7.2</a:t>
            </a:r>
            <a:r>
              <a:rPr lang="de-DE" dirty="0"/>
              <a:t> kWh</a:t>
            </a:r>
          </a:p>
          <a:p>
            <a:r>
              <a:rPr lang="de-DE" dirty="0"/>
              <a:t>BHKW: 4.7 </a:t>
            </a:r>
            <a:r>
              <a:rPr lang="de-DE" dirty="0" err="1"/>
              <a:t>kW_el</a:t>
            </a:r>
            <a:endParaRPr lang="de-DE" dirty="0"/>
          </a:p>
          <a:p>
            <a:r>
              <a:rPr lang="de-DE" dirty="0"/>
              <a:t>Wärmespeicher: 500 l</a:t>
            </a:r>
          </a:p>
          <a:p>
            <a:r>
              <a:rPr lang="de-DE" dirty="0"/>
              <a:t>Gasbrenner: 50 kW</a:t>
            </a:r>
          </a:p>
          <a:p>
            <a:endParaRPr lang="de-DE" dirty="0"/>
          </a:p>
          <a:p>
            <a:r>
              <a:rPr lang="de-DE" b="1" dirty="0"/>
              <a:t>„</a:t>
            </a:r>
            <a:r>
              <a:rPr lang="de-DE" b="1" dirty="0" err="1"/>
              <a:t>Strategy</a:t>
            </a:r>
            <a:r>
              <a:rPr lang="de-DE" b="1" dirty="0"/>
              <a:t> A“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BAD0B0-0DD8-4395-8A26-5CFFBB9AB15A}"/>
              </a:ext>
            </a:extLst>
          </p:cNvPr>
          <p:cNvSpPr txBox="1"/>
          <p:nvPr/>
        </p:nvSpPr>
        <p:spPr>
          <a:xfrm>
            <a:off x="1245266" y="1230578"/>
            <a:ext cx="11258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BHKW Str.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130AA42-AE0A-4B8A-9308-235819E7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82" y="33912"/>
            <a:ext cx="7123553" cy="573325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360767-5EC4-4C43-9329-01882848271C}"/>
              </a:ext>
            </a:extLst>
          </p:cNvPr>
          <p:cNvSpPr txBox="1"/>
          <p:nvPr/>
        </p:nvSpPr>
        <p:spPr>
          <a:xfrm>
            <a:off x="9291986" y="98463"/>
            <a:ext cx="12804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65D1F81-06EA-4900-8659-3D2682656CC7}"/>
              </a:ext>
            </a:extLst>
          </p:cNvPr>
          <p:cNvSpPr txBox="1"/>
          <p:nvPr/>
        </p:nvSpPr>
        <p:spPr>
          <a:xfrm>
            <a:off x="7741889" y="2886577"/>
            <a:ext cx="131882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Pumpen Str.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52753B2-4172-4800-A479-6EC215CF43F4}"/>
              </a:ext>
            </a:extLst>
          </p:cNvPr>
          <p:cNvSpPr/>
          <p:nvPr/>
        </p:nvSpPr>
        <p:spPr>
          <a:xfrm>
            <a:off x="3331891" y="33912"/>
            <a:ext cx="3662787" cy="5668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/>
                </a:solidFill>
              </a:rPr>
              <a:t>Prosumer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tx1"/>
                </a:solidFill>
              </a:rPr>
              <a:t>Profile mit </a:t>
            </a:r>
            <a:r>
              <a:rPr lang="de-DE" b="1" dirty="0">
                <a:solidFill>
                  <a:schemeClr val="tx1"/>
                </a:solidFill>
              </a:rPr>
              <a:t>Batterie</a:t>
            </a: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endParaRPr lang="de-DE" dirty="0">
              <a:solidFill>
                <a:schemeClr val="accent1"/>
              </a:solidFill>
            </a:endParaRPr>
          </a:p>
          <a:p>
            <a:pPr algn="ctr"/>
            <a:r>
              <a:rPr lang="de-DE" b="1" dirty="0" err="1">
                <a:solidFill>
                  <a:schemeClr val="accent1"/>
                </a:solidFill>
              </a:rPr>
              <a:t>Prosumer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tx1"/>
                </a:solidFill>
              </a:rPr>
              <a:t>Profil mit </a:t>
            </a:r>
            <a:r>
              <a:rPr lang="de-DE" b="1" dirty="0">
                <a:solidFill>
                  <a:schemeClr val="tx1"/>
                </a:solidFill>
              </a:rPr>
              <a:t>Wärmepumpe</a:t>
            </a: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b="1" dirty="0" err="1">
                <a:solidFill>
                  <a:schemeClr val="accent1"/>
                </a:solidFill>
              </a:rPr>
              <a:t>Prosumer</a:t>
            </a:r>
            <a:r>
              <a:rPr lang="de-DE" b="1" dirty="0">
                <a:solidFill>
                  <a:schemeClr val="tx1"/>
                </a:solidFill>
              </a:rPr>
              <a:t>: </a:t>
            </a:r>
            <a:r>
              <a:rPr lang="de-DE" dirty="0">
                <a:solidFill>
                  <a:schemeClr val="tx1"/>
                </a:solidFill>
              </a:rPr>
              <a:t>Profil mit</a:t>
            </a:r>
            <a:r>
              <a:rPr lang="de-DE" b="1" dirty="0">
                <a:solidFill>
                  <a:schemeClr val="tx1"/>
                </a:solidFill>
              </a:rPr>
              <a:t> BHKW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72255C0-85F1-475E-AA3E-1F1294A9C820}"/>
              </a:ext>
            </a:extLst>
          </p:cNvPr>
          <p:cNvSpPr/>
          <p:nvPr/>
        </p:nvSpPr>
        <p:spPr>
          <a:xfrm>
            <a:off x="6488314" y="5323309"/>
            <a:ext cx="879970" cy="44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71801B-7E25-407D-9468-3E464D2E2877}"/>
              </a:ext>
            </a:extLst>
          </p:cNvPr>
          <p:cNvSpPr/>
          <p:nvPr/>
        </p:nvSpPr>
        <p:spPr>
          <a:xfrm>
            <a:off x="6422249" y="3255909"/>
            <a:ext cx="879970" cy="44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8D425F0-6D83-4670-8842-075D69713FE2}"/>
              </a:ext>
            </a:extLst>
          </p:cNvPr>
          <p:cNvSpPr/>
          <p:nvPr/>
        </p:nvSpPr>
        <p:spPr>
          <a:xfrm>
            <a:off x="6688182" y="1334491"/>
            <a:ext cx="653855" cy="44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Datenträger mit sequenziellem Zugriff 19">
            <a:extLst>
              <a:ext uri="{FF2B5EF4-FFF2-40B4-BE49-F238E27FC236}">
                <a16:creationId xmlns:a16="http://schemas.microsoft.com/office/drawing/2014/main" id="{ED06D621-A2C9-47D7-ACEA-E5D2E6940AF2}"/>
              </a:ext>
            </a:extLst>
          </p:cNvPr>
          <p:cNvSpPr/>
          <p:nvPr/>
        </p:nvSpPr>
        <p:spPr>
          <a:xfrm>
            <a:off x="3274998" y="1450995"/>
            <a:ext cx="3245556" cy="839432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Positiv ist Erzeugung / Negativ ist Verbrauch</a:t>
            </a:r>
          </a:p>
        </p:txBody>
      </p:sp>
    </p:spTree>
    <p:extLst>
      <p:ext uri="{BB962C8B-B14F-4D97-AF65-F5344CB8AC3E}">
        <p14:creationId xmlns:p14="http://schemas.microsoft.com/office/powerpoint/2010/main" val="80601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48FA978-CAF8-472F-9350-5CF7DEFB4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77" y="131545"/>
            <a:ext cx="7704856" cy="5483405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FEA9D25F-33AE-4D1B-A5AB-F938C19A506D}"/>
              </a:ext>
            </a:extLst>
          </p:cNvPr>
          <p:cNvSpPr/>
          <p:nvPr/>
        </p:nvSpPr>
        <p:spPr bwMode="auto">
          <a:xfrm>
            <a:off x="7706209" y="4019471"/>
            <a:ext cx="2736304" cy="1669125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Methode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Abgerundetes Rechteck 35">
            <a:extLst>
              <a:ext uri="{FF2B5EF4-FFF2-40B4-BE49-F238E27FC236}">
                <a16:creationId xmlns:a16="http://schemas.microsoft.com/office/drawing/2014/main" id="{A9640AF4-382E-4B58-88AC-89A0C6B0F01C}"/>
              </a:ext>
            </a:extLst>
          </p:cNvPr>
          <p:cNvSpPr/>
          <p:nvPr/>
        </p:nvSpPr>
        <p:spPr bwMode="auto">
          <a:xfrm>
            <a:off x="5938564" y="890712"/>
            <a:ext cx="1511327" cy="2997657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9" name="Abgerundetes Rechteck 36">
            <a:extLst>
              <a:ext uri="{FF2B5EF4-FFF2-40B4-BE49-F238E27FC236}">
                <a16:creationId xmlns:a16="http://schemas.microsoft.com/office/drawing/2014/main" id="{D4A3BB27-CEFE-4DD1-B1BE-AFC180EBEBD4}"/>
              </a:ext>
            </a:extLst>
          </p:cNvPr>
          <p:cNvSpPr/>
          <p:nvPr/>
        </p:nvSpPr>
        <p:spPr bwMode="auto">
          <a:xfrm>
            <a:off x="7446047" y="881458"/>
            <a:ext cx="1588764" cy="3003322"/>
          </a:xfrm>
          <a:prstGeom prst="roundRect">
            <a:avLst/>
          </a:prstGeom>
          <a:solidFill>
            <a:schemeClr val="bg1">
              <a:lumMod val="85000"/>
              <a:alpha val="49020"/>
            </a:schemeClr>
          </a:solidFill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0" name="Abgerundetes Rechteck 37">
            <a:extLst>
              <a:ext uri="{FF2B5EF4-FFF2-40B4-BE49-F238E27FC236}">
                <a16:creationId xmlns:a16="http://schemas.microsoft.com/office/drawing/2014/main" id="{273FA2D9-B16E-4335-955A-BAC45828AA74}"/>
              </a:ext>
            </a:extLst>
          </p:cNvPr>
          <p:cNvSpPr/>
          <p:nvPr/>
        </p:nvSpPr>
        <p:spPr bwMode="auto">
          <a:xfrm>
            <a:off x="9059292" y="890712"/>
            <a:ext cx="1511327" cy="2997657"/>
          </a:xfrm>
          <a:prstGeom prst="roundRect">
            <a:avLst/>
          </a:prstGeom>
          <a:solidFill>
            <a:schemeClr val="bg1">
              <a:lumMod val="85000"/>
              <a:alpha val="49020"/>
            </a:schemeClr>
          </a:solidFill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8F7541-FCF1-481B-BA14-A358B4475AE6}"/>
              </a:ext>
            </a:extLst>
          </p:cNvPr>
          <p:cNvSpPr txBox="1"/>
          <p:nvPr/>
        </p:nvSpPr>
        <p:spPr>
          <a:xfrm>
            <a:off x="6044273" y="248621"/>
            <a:ext cx="12804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0E9E8E-1A2F-4D99-99A4-6D97B0F761AA}"/>
              </a:ext>
            </a:extLst>
          </p:cNvPr>
          <p:cNvSpPr txBox="1"/>
          <p:nvPr/>
        </p:nvSpPr>
        <p:spPr>
          <a:xfrm>
            <a:off x="9101367" y="248621"/>
            <a:ext cx="11258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BHKW Str.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4637AE-A0D9-4D88-AD89-4934592E30A2}"/>
              </a:ext>
            </a:extLst>
          </p:cNvPr>
          <p:cNvSpPr txBox="1"/>
          <p:nvPr/>
        </p:nvSpPr>
        <p:spPr>
          <a:xfrm>
            <a:off x="7588198" y="240794"/>
            <a:ext cx="131882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Pumpen Str.</a:t>
            </a:r>
          </a:p>
        </p:txBody>
      </p:sp>
      <p:sp>
        <p:nvSpPr>
          <p:cNvPr id="14" name="Abgerundetes Rechteck 31">
            <a:extLst>
              <a:ext uri="{FF2B5EF4-FFF2-40B4-BE49-F238E27FC236}">
                <a16:creationId xmlns:a16="http://schemas.microsoft.com/office/drawing/2014/main" id="{A49C8805-C09F-43B6-80F8-E80C3E8505B5}"/>
              </a:ext>
            </a:extLst>
          </p:cNvPr>
          <p:cNvSpPr/>
          <p:nvPr/>
        </p:nvSpPr>
        <p:spPr bwMode="auto">
          <a:xfrm>
            <a:off x="318541" y="4871304"/>
            <a:ext cx="2448272" cy="1149984"/>
          </a:xfrm>
          <a:prstGeom prst="roundRect">
            <a:avLst/>
          </a:prstGeom>
          <a:solidFill>
            <a:srgbClr val="FFCC00"/>
          </a:solidFill>
          <a:ln w="38100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r>
              <a:rPr lang="de-DE" sz="1100" dirty="0"/>
              <a:t>Willkommen in </a:t>
            </a:r>
          </a:p>
          <a:p>
            <a:pPr algn="ctr"/>
            <a:r>
              <a:rPr lang="de-DE" sz="2400" dirty="0" err="1"/>
              <a:t>Kerberhausen</a:t>
            </a:r>
            <a:endParaRPr lang="de-DE" sz="24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F3EFAD2-277B-4506-8ECF-8F37A067B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7" t="50000" r="30752" b="9397"/>
          <a:stretch/>
        </p:blipFill>
        <p:spPr>
          <a:xfrm>
            <a:off x="6658291" y="3988291"/>
            <a:ext cx="2846451" cy="130261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D4FB89D-6474-4EC3-BC78-CF5E22DC9D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t="50000" r="31447" b="9397"/>
          <a:stretch/>
        </p:blipFill>
        <p:spPr>
          <a:xfrm>
            <a:off x="6707205" y="4471232"/>
            <a:ext cx="2869960" cy="12436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00F102-0DF3-4B95-950F-7BDD09F045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" t="50000" r="31511" b="10218"/>
          <a:stretch/>
        </p:blipFill>
        <p:spPr>
          <a:xfrm>
            <a:off x="3886987" y="3984943"/>
            <a:ext cx="2699829" cy="14184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3328D32-C950-4FAC-BC58-697C07F836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50000" r="30518" b="9397"/>
          <a:stretch/>
        </p:blipFill>
        <p:spPr>
          <a:xfrm>
            <a:off x="3312352" y="4462606"/>
            <a:ext cx="2782810" cy="12522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7BA6EA0-238B-4880-BFDB-3AC89A0CCA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50000" r="31551" b="9397"/>
          <a:stretch/>
        </p:blipFill>
        <p:spPr>
          <a:xfrm>
            <a:off x="9683160" y="4003524"/>
            <a:ext cx="2508840" cy="11679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CDB11F-E647-4C15-BB50-CE13CE4CE3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49875" r="31550" b="9457"/>
          <a:stretch/>
        </p:blipFill>
        <p:spPr>
          <a:xfrm>
            <a:off x="10115208" y="4471233"/>
            <a:ext cx="2553401" cy="120141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8EB4757-9BA7-4C19-BF61-7D9AA1674B52}"/>
              </a:ext>
            </a:extLst>
          </p:cNvPr>
          <p:cNvSpPr txBox="1"/>
          <p:nvPr/>
        </p:nvSpPr>
        <p:spPr>
          <a:xfrm>
            <a:off x="4544569" y="5161782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12 x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94A41E-DFD6-4E12-A3A2-3B3A53B546E4}"/>
              </a:ext>
            </a:extLst>
          </p:cNvPr>
          <p:cNvSpPr txBox="1"/>
          <p:nvPr/>
        </p:nvSpPr>
        <p:spPr>
          <a:xfrm>
            <a:off x="7839494" y="5156469"/>
            <a:ext cx="73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7 x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2D06879-475B-491F-8170-5999569A3BE7}"/>
              </a:ext>
            </a:extLst>
          </p:cNvPr>
          <p:cNvSpPr txBox="1"/>
          <p:nvPr/>
        </p:nvSpPr>
        <p:spPr>
          <a:xfrm>
            <a:off x="10236792" y="4544879"/>
            <a:ext cx="73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4 x</a:t>
            </a:r>
          </a:p>
        </p:txBody>
      </p:sp>
    </p:spTree>
    <p:extLst>
      <p:ext uri="{BB962C8B-B14F-4D97-AF65-F5344CB8AC3E}">
        <p14:creationId xmlns:p14="http://schemas.microsoft.com/office/powerpoint/2010/main" val="274257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2036387F-A0E5-45FB-BC24-A945E33B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5" y="1337934"/>
            <a:ext cx="4168975" cy="304239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4CB3E10C-4B74-45ED-B12C-451FD3E24B0B}"/>
              </a:ext>
            </a:extLst>
          </p:cNvPr>
          <p:cNvSpPr txBox="1"/>
          <p:nvPr/>
        </p:nvSpPr>
        <p:spPr>
          <a:xfrm>
            <a:off x="4203795" y="4176013"/>
            <a:ext cx="3821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April 2013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D450546-B68A-460B-9DDF-DF50508EC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98" t="67436"/>
          <a:stretch/>
        </p:blipFill>
        <p:spPr>
          <a:xfrm>
            <a:off x="4047774" y="1655805"/>
            <a:ext cx="4235652" cy="26200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F969376-0C16-45F3-B8CB-0CB6632A9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56" t="34880" b="33080"/>
          <a:stretch/>
        </p:blipFill>
        <p:spPr>
          <a:xfrm>
            <a:off x="7985973" y="1655806"/>
            <a:ext cx="3977685" cy="2620103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Netzsimulation für einen Tag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998058-80A6-4976-8E3A-3F43C689F8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4332207"/>
            <a:ext cx="2749898" cy="14349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Explosion 1 11">
            <a:extLst>
              <a:ext uri="{FF2B5EF4-FFF2-40B4-BE49-F238E27FC236}">
                <a16:creationId xmlns:a16="http://schemas.microsoft.com/office/drawing/2014/main" id="{E82D716A-E601-4F4E-AFB1-AAD75EE56B60}"/>
              </a:ext>
            </a:extLst>
          </p:cNvPr>
          <p:cNvSpPr/>
          <p:nvPr/>
        </p:nvSpPr>
        <p:spPr bwMode="auto">
          <a:xfrm>
            <a:off x="1987223" y="5085068"/>
            <a:ext cx="395758" cy="475458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179A1EE-52E2-4323-879C-59FF2AB06321}"/>
              </a:ext>
            </a:extLst>
          </p:cNvPr>
          <p:cNvSpPr txBox="1"/>
          <p:nvPr/>
        </p:nvSpPr>
        <p:spPr>
          <a:xfrm>
            <a:off x="8040046" y="4161516"/>
            <a:ext cx="3821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August 2013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24066D-D078-4991-B517-63D9241D7904}"/>
              </a:ext>
            </a:extLst>
          </p:cNvPr>
          <p:cNvSpPr txBox="1"/>
          <p:nvPr/>
        </p:nvSpPr>
        <p:spPr>
          <a:xfrm>
            <a:off x="265311" y="1303892"/>
            <a:ext cx="3821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5"/>
                </a:solidFill>
              </a:rPr>
              <a:t>Transformator</a:t>
            </a:r>
            <a:r>
              <a:rPr lang="de-DE" dirty="0"/>
              <a:t> Auslastung / %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4C1F861-3656-4A85-A5B9-9BF0DEADC0AB}"/>
              </a:ext>
            </a:extLst>
          </p:cNvPr>
          <p:cNvSpPr txBox="1"/>
          <p:nvPr/>
        </p:nvSpPr>
        <p:spPr>
          <a:xfrm>
            <a:off x="4086590" y="1312361"/>
            <a:ext cx="3821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5"/>
                </a:solidFill>
              </a:rPr>
              <a:t>Leitung</a:t>
            </a:r>
            <a:r>
              <a:rPr lang="de-DE" dirty="0"/>
              <a:t>sauslastung / 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35B5E7-204F-4099-A09F-BF2E9E417E19}"/>
              </a:ext>
            </a:extLst>
          </p:cNvPr>
          <p:cNvSpPr txBox="1"/>
          <p:nvPr/>
        </p:nvSpPr>
        <p:spPr>
          <a:xfrm>
            <a:off x="7982987" y="1334177"/>
            <a:ext cx="3821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5"/>
                </a:solidFill>
              </a:rPr>
              <a:t>Knoten</a:t>
            </a:r>
            <a:r>
              <a:rPr lang="de-DE" dirty="0"/>
              <a:t>spannung / </a:t>
            </a:r>
            <a:r>
              <a:rPr lang="de-DE" dirty="0" err="1"/>
              <a:t>pu</a:t>
            </a:r>
            <a:endParaRPr lang="de-DE" dirty="0"/>
          </a:p>
        </p:txBody>
      </p:sp>
      <p:sp>
        <p:nvSpPr>
          <p:cNvPr id="16" name="Flussdiagramm: Datenträger mit sequenziellem Zugriff 15">
            <a:extLst>
              <a:ext uri="{FF2B5EF4-FFF2-40B4-BE49-F238E27FC236}">
                <a16:creationId xmlns:a16="http://schemas.microsoft.com/office/drawing/2014/main" id="{3CCFD3FD-706D-41F8-84AF-0235347F4F45}"/>
              </a:ext>
            </a:extLst>
          </p:cNvPr>
          <p:cNvSpPr/>
          <p:nvPr/>
        </p:nvSpPr>
        <p:spPr>
          <a:xfrm>
            <a:off x="4885509" y="4572096"/>
            <a:ext cx="6191794" cy="1090240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Auslastungsgrenze z.B. &lt; 100%, 70%, 50%</a:t>
            </a:r>
          </a:p>
          <a:p>
            <a:pPr algn="ctr"/>
            <a:r>
              <a:rPr lang="de-DE" dirty="0"/>
              <a:t>Spannungslimit bei z.B. 1%pu, 5%pu, 10%pu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C55B173-E657-4E39-8E1F-8714C74F9D85}"/>
              </a:ext>
            </a:extLst>
          </p:cNvPr>
          <p:cNvCxnSpPr/>
          <p:nvPr/>
        </p:nvCxnSpPr>
        <p:spPr>
          <a:xfrm>
            <a:off x="8525691" y="2168434"/>
            <a:ext cx="31525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A3B02EDF-48DD-4501-B9E4-C5099437D482}"/>
              </a:ext>
            </a:extLst>
          </p:cNvPr>
          <p:cNvSpPr/>
          <p:nvPr/>
        </p:nvSpPr>
        <p:spPr>
          <a:xfrm>
            <a:off x="7531430" y="4014179"/>
            <a:ext cx="741378" cy="31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8C07C8D-A11F-476D-87CE-8829E36C06CD}"/>
              </a:ext>
            </a:extLst>
          </p:cNvPr>
          <p:cNvSpPr/>
          <p:nvPr/>
        </p:nvSpPr>
        <p:spPr>
          <a:xfrm>
            <a:off x="3876098" y="4039790"/>
            <a:ext cx="643107" cy="31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7FB9C4A-E8C9-44B6-8EB6-91057A47B5F8}"/>
              </a:ext>
            </a:extLst>
          </p:cNvPr>
          <p:cNvSpPr txBox="1"/>
          <p:nvPr/>
        </p:nvSpPr>
        <p:spPr>
          <a:xfrm rot="16717806">
            <a:off x="11157293" y="1953793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Einspeisung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5078966-A05A-47F6-A94F-F2ADD0823253}"/>
              </a:ext>
            </a:extLst>
          </p:cNvPr>
          <p:cNvSpPr txBox="1"/>
          <p:nvPr/>
        </p:nvSpPr>
        <p:spPr>
          <a:xfrm rot="16717806">
            <a:off x="11247321" y="3138938"/>
            <a:ext cx="114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Verbrauch</a:t>
            </a:r>
          </a:p>
        </p:txBody>
      </p:sp>
    </p:spTree>
    <p:extLst>
      <p:ext uri="{BB962C8B-B14F-4D97-AF65-F5344CB8AC3E}">
        <p14:creationId xmlns:p14="http://schemas.microsoft.com/office/powerpoint/2010/main" val="67798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13C5CE-83A0-B44C-9181-4118DEE6BC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3578612"/>
            <a:ext cx="9721850" cy="2124075"/>
          </a:xfrm>
        </p:spPr>
        <p:txBody>
          <a:bodyPr/>
          <a:lstStyle/>
          <a:p>
            <a:r>
              <a:rPr lang="de-DE" dirty="0"/>
              <a:t>Termin 1.1 </a:t>
            </a:r>
            <a:r>
              <a:rPr lang="de-DE" dirty="0">
                <a:sym typeface="Wingdings" panose="05000000000000000000" pitchFamily="2" charset="2"/>
              </a:rPr>
              <a:t> Einführung und Übersicht Gasnetze (physikalisch, technisch, wirtschaftlich)</a:t>
            </a:r>
            <a:endParaRPr lang="de-DE" dirty="0"/>
          </a:p>
          <a:p>
            <a:r>
              <a:rPr lang="de-DE" dirty="0"/>
              <a:t>Termin 1.2 </a:t>
            </a:r>
            <a:r>
              <a:rPr lang="de-DE" dirty="0">
                <a:sym typeface="Wingdings" panose="05000000000000000000" pitchFamily="2" charset="2"/>
              </a:rPr>
              <a:t> IDEs und </a:t>
            </a:r>
            <a:r>
              <a:rPr lang="de-DE" dirty="0" err="1">
                <a:sym typeface="Wingdings" panose="05000000000000000000" pitchFamily="2" charset="2"/>
              </a:rPr>
              <a:t>pandapipes</a:t>
            </a:r>
            <a:r>
              <a:rPr lang="de-DE" dirty="0">
                <a:sym typeface="Wingdings" panose="05000000000000000000" pitchFamily="2" charset="2"/>
              </a:rPr>
              <a:t> Minimalbeispiel</a:t>
            </a:r>
          </a:p>
          <a:p>
            <a:endParaRPr lang="de-DE" dirty="0"/>
          </a:p>
          <a:p>
            <a:r>
              <a:rPr lang="de-DE" dirty="0"/>
              <a:t>Termin 2.1 </a:t>
            </a:r>
            <a:r>
              <a:rPr lang="de-DE" dirty="0">
                <a:sym typeface="Wingdings" panose="05000000000000000000" pitchFamily="2" charset="2"/>
              </a:rPr>
              <a:t> Anwendungsfall: Zeitreihenanalyse</a:t>
            </a:r>
            <a:endParaRPr lang="de-DE" dirty="0"/>
          </a:p>
          <a:p>
            <a:r>
              <a:rPr lang="de-DE" dirty="0"/>
              <a:t>Termin 2.2 </a:t>
            </a:r>
            <a:r>
              <a:rPr lang="de-DE" dirty="0">
                <a:sym typeface="Wingdings" panose="05000000000000000000" pitchFamily="2" charset="2"/>
              </a:rPr>
              <a:t> Anwendungsfall: </a:t>
            </a:r>
            <a:r>
              <a:rPr lang="de-DE" dirty="0" err="1">
                <a:sym typeface="Wingdings" panose="05000000000000000000" pitchFamily="2" charset="2"/>
              </a:rPr>
              <a:t>Topologieanalyse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105368-A57B-B34E-B39D-3298810339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5"/>
                </a:solidFill>
              </a:rPr>
              <a:t>Ziel</a:t>
            </a:r>
            <a:r>
              <a:rPr lang="de-DE" dirty="0"/>
              <a:t>: Das Ziel der 4 Einheiten ist einen Überblick über die Gasnetzinfrastruktur (aus Daten und Modelsicht) zu bekommen und ein Gasnetz mit </a:t>
            </a:r>
            <a:r>
              <a:rPr lang="de-DE" dirty="0" err="1"/>
              <a:t>pandapipes</a:t>
            </a:r>
            <a:r>
              <a:rPr lang="de-DE" dirty="0"/>
              <a:t> berechnen zu können. </a:t>
            </a:r>
          </a:p>
          <a:p>
            <a:endParaRPr lang="de-DE" dirty="0"/>
          </a:p>
          <a:p>
            <a:r>
              <a:rPr lang="de-DE" b="1" dirty="0">
                <a:solidFill>
                  <a:schemeClr val="accent5"/>
                </a:solidFill>
              </a:rPr>
              <a:t>Methode</a:t>
            </a:r>
            <a:r>
              <a:rPr lang="de-DE" dirty="0"/>
              <a:t>: Dazu werden technische, physikalische und wirtschaftliche Grundlagen angerissen, eine Übersicht von Simulations- und Modellumgebungen gegeben und am Ende ein konkreter Anwendungsfalls mit der Software </a:t>
            </a:r>
            <a:r>
              <a:rPr lang="de-DE" dirty="0" err="1"/>
              <a:t>pandapipes</a:t>
            </a:r>
            <a:r>
              <a:rPr lang="de-DE" dirty="0"/>
              <a:t> umgesetzt.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202609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A139DCF-A129-4504-9D15-40452FF3C377}"/>
              </a:ext>
            </a:extLst>
          </p:cNvPr>
          <p:cNvSpPr/>
          <p:nvPr/>
        </p:nvSpPr>
        <p:spPr>
          <a:xfrm>
            <a:off x="4850674" y="312688"/>
            <a:ext cx="3019793" cy="780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Extremwertanalyse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2139D85-A201-4DC0-9D8B-CABE6CDB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839"/>
            <a:ext cx="12192000" cy="446232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45BB36B-0A6B-46A6-BE46-4FEF0DF19724}"/>
              </a:ext>
            </a:extLst>
          </p:cNvPr>
          <p:cNvSpPr/>
          <p:nvPr/>
        </p:nvSpPr>
        <p:spPr>
          <a:xfrm>
            <a:off x="731520" y="1288868"/>
            <a:ext cx="4632960" cy="444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Sortierte Auslastungen Trafo, alle Leitungen alle Zeitpunkte in 2013 mit 10 min Auflösung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45AAE20-862C-4EA6-9420-8043EA9B5231}"/>
              </a:ext>
            </a:extLst>
          </p:cNvPr>
          <p:cNvSpPr/>
          <p:nvPr/>
        </p:nvSpPr>
        <p:spPr>
          <a:xfrm>
            <a:off x="6827520" y="1301930"/>
            <a:ext cx="4632960" cy="444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Sortierte Knotenspannungen alle Zeitpunkte alle Knoten in 2013 mit 10 min Auflösung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32E1C2-1192-40CE-B9B8-61354AE786DF}"/>
              </a:ext>
            </a:extLst>
          </p:cNvPr>
          <p:cNvSpPr txBox="1"/>
          <p:nvPr/>
        </p:nvSpPr>
        <p:spPr>
          <a:xfrm>
            <a:off x="4940177" y="375318"/>
            <a:ext cx="25564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Netz mit </a:t>
            </a:r>
            <a:r>
              <a:rPr lang="de-DE" b="1" dirty="0" err="1">
                <a:solidFill>
                  <a:schemeClr val="accent3"/>
                </a:solidFill>
              </a:rPr>
              <a:t>Prosumer</a:t>
            </a:r>
            <a:r>
              <a:rPr lang="de-DE" dirty="0" err="1">
                <a:solidFill>
                  <a:schemeClr val="accent3"/>
                </a:solidFill>
              </a:rPr>
              <a:t>profile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60E6E7-A828-4CA4-B20B-761280CBDFEC}"/>
              </a:ext>
            </a:extLst>
          </p:cNvPr>
          <p:cNvSpPr txBox="1"/>
          <p:nvPr/>
        </p:nvSpPr>
        <p:spPr>
          <a:xfrm>
            <a:off x="4940178" y="675901"/>
            <a:ext cx="2930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Netz mit </a:t>
            </a:r>
            <a:r>
              <a:rPr lang="de-DE" b="1" dirty="0">
                <a:solidFill>
                  <a:schemeClr val="accent4"/>
                </a:solidFill>
              </a:rPr>
              <a:t>Verbraucher</a:t>
            </a:r>
            <a:r>
              <a:rPr lang="de-DE" dirty="0">
                <a:solidFill>
                  <a:schemeClr val="accent4"/>
                </a:solidFill>
              </a:rPr>
              <a:t>profilen</a:t>
            </a:r>
          </a:p>
        </p:txBody>
      </p:sp>
    </p:spTree>
    <p:extLst>
      <p:ext uri="{BB962C8B-B14F-4D97-AF65-F5344CB8AC3E}">
        <p14:creationId xmlns:p14="http://schemas.microsoft.com/office/powerpoint/2010/main" val="107387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Extremwertanalyse für 2013 mit 10 min Auflösung 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0DAB5BF-0E55-43CF-8938-52B6897A9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3" t="36298" b="32389"/>
          <a:stretch/>
        </p:blipFill>
        <p:spPr>
          <a:xfrm>
            <a:off x="974671" y="2939128"/>
            <a:ext cx="9972745" cy="281069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0FD15BB-4E31-47B7-A2BC-31C9C9434413}"/>
              </a:ext>
            </a:extLst>
          </p:cNvPr>
          <p:cNvSpPr/>
          <p:nvPr/>
        </p:nvSpPr>
        <p:spPr>
          <a:xfrm>
            <a:off x="2096831" y="5185939"/>
            <a:ext cx="5146766" cy="5638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Änderung Knotenspannung je Str.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E7E5450-5BCE-4793-AE12-EC6739281927}"/>
              </a:ext>
            </a:extLst>
          </p:cNvPr>
          <p:cNvSpPr/>
          <p:nvPr/>
        </p:nvSpPr>
        <p:spPr>
          <a:xfrm>
            <a:off x="7374225" y="5185939"/>
            <a:ext cx="2481943" cy="5638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Änderung Kabelauslastung je Str.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3CB2F27-DA17-4524-888C-0FFAB3AF194B}"/>
              </a:ext>
            </a:extLst>
          </p:cNvPr>
          <p:cNvSpPr/>
          <p:nvPr/>
        </p:nvSpPr>
        <p:spPr>
          <a:xfrm>
            <a:off x="1352247" y="5185938"/>
            <a:ext cx="679270" cy="5638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Trafo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C88093B-8A1F-4DA0-BB12-C06E39AA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09" y="227340"/>
            <a:ext cx="3659367" cy="2604304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02372FA0-F57C-4633-B54C-B53CB3BA9364}"/>
              </a:ext>
            </a:extLst>
          </p:cNvPr>
          <p:cNvSpPr/>
          <p:nvPr/>
        </p:nvSpPr>
        <p:spPr>
          <a:xfrm>
            <a:off x="7245531" y="396545"/>
            <a:ext cx="435429" cy="38722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5703380-FAAF-42A7-98C5-BDD4FBEC086E}"/>
              </a:ext>
            </a:extLst>
          </p:cNvPr>
          <p:cNvCxnSpPr>
            <a:cxnSpLocks/>
          </p:cNvCxnSpPr>
          <p:nvPr/>
        </p:nvCxnSpPr>
        <p:spPr>
          <a:xfrm flipH="1">
            <a:off x="1856232" y="755263"/>
            <a:ext cx="5389300" cy="346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622DB909-5676-4519-9ABF-AEB0A250AA1E}"/>
              </a:ext>
            </a:extLst>
          </p:cNvPr>
          <p:cNvSpPr/>
          <p:nvPr/>
        </p:nvSpPr>
        <p:spPr>
          <a:xfrm>
            <a:off x="8867775" y="2052486"/>
            <a:ext cx="1201101" cy="779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E9B15FD-58B6-420E-AB36-C7F7E26184B6}"/>
              </a:ext>
            </a:extLst>
          </p:cNvPr>
          <p:cNvSpPr txBox="1"/>
          <p:nvPr/>
        </p:nvSpPr>
        <p:spPr>
          <a:xfrm>
            <a:off x="183570" y="1251960"/>
            <a:ext cx="4681859" cy="92333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/>
              <a:t>Profile</a:t>
            </a:r>
            <a:r>
              <a:rPr lang="de-DE" dirty="0"/>
              <a:t> der </a:t>
            </a:r>
            <a:r>
              <a:rPr lang="de-DE" dirty="0" err="1"/>
              <a:t>Prosumerregelungen</a:t>
            </a:r>
            <a:r>
              <a:rPr lang="de-DE" dirty="0"/>
              <a:t> (</a:t>
            </a:r>
            <a:r>
              <a:rPr lang="de-DE" dirty="0" err="1"/>
              <a:t>Strategy</a:t>
            </a:r>
            <a:r>
              <a:rPr lang="de-DE" dirty="0"/>
              <a:t> A-D) </a:t>
            </a:r>
          </a:p>
          <a:p>
            <a:r>
              <a:rPr lang="de-DE" dirty="0"/>
              <a:t>sind stark </a:t>
            </a:r>
            <a:r>
              <a:rPr lang="de-DE" b="1" dirty="0"/>
              <a:t>unterschiedlich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Einfluss auf das Verteilnetz ist vergleichbar</a:t>
            </a:r>
            <a:r>
              <a:rPr lang="de-DE" dirty="0">
                <a:sym typeface="Wingdings" panose="05000000000000000000" pitchFamily="2" charset="2"/>
              </a:rPr>
              <a:t>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80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201630C-9FFE-4208-907B-DF40D679E551}"/>
              </a:ext>
            </a:extLst>
          </p:cNvPr>
          <p:cNvSpPr/>
          <p:nvPr/>
        </p:nvSpPr>
        <p:spPr>
          <a:xfrm>
            <a:off x="140303" y="5077367"/>
            <a:ext cx="1205169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„Hands-on-Code“</a:t>
            </a:r>
            <a:r>
              <a:rPr kumimoji="0" lang="de-DE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Implementiere </a:t>
            </a:r>
            <a:r>
              <a:rPr lang="de-DE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Zeitreihensimulation mit</a:t>
            </a:r>
            <a:r>
              <a:rPr kumimoji="0" lang="de-DE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pandapipes</a:t>
            </a:r>
            <a:endParaRPr kumimoji="0" lang="de-DE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007DF8-E3DB-403C-A230-07A7C81DB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3" y="286129"/>
            <a:ext cx="2200993" cy="572258"/>
          </a:xfrm>
          <a:prstGeom prst="rect">
            <a:avLst/>
          </a:prstGeom>
        </p:spPr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09C9AB3-E375-4F30-A79D-9CBA0D0F7A3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2743" t="16208" r="2614" b="29991"/>
          <a:stretch/>
        </p:blipFill>
        <p:spPr>
          <a:xfrm>
            <a:off x="-329" y="1365559"/>
            <a:ext cx="7485858" cy="3191438"/>
          </a:xfrm>
        </p:spPr>
      </p:pic>
    </p:spTree>
    <p:extLst>
      <p:ext uri="{BB962C8B-B14F-4D97-AF65-F5344CB8AC3E}">
        <p14:creationId xmlns:p14="http://schemas.microsoft.com/office/powerpoint/2010/main" val="170746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05E925-AD76-4969-A4A3-32448F7500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Zeitreihenberechnung</a:t>
            </a:r>
          </a:p>
          <a:p>
            <a:r>
              <a:rPr lang="de-DE" sz="2000" dirty="0"/>
              <a:t>Einfaches Netzbeispiel (1)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DB5EDD-CE56-46D2-A2D8-AA4543BE2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155" y="1899934"/>
            <a:ext cx="4659509" cy="34827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D45C802-2AE2-4674-AE4B-1A467574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164" y="3676122"/>
            <a:ext cx="2313351" cy="2054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6095DF2-E466-4D5E-9E7D-C37D5534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28" y="3641286"/>
            <a:ext cx="2768733" cy="2254418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600636FF-05DB-468C-88A8-0ED46D3CD019}"/>
              </a:ext>
            </a:extLst>
          </p:cNvPr>
          <p:cNvSpPr/>
          <p:nvPr/>
        </p:nvSpPr>
        <p:spPr>
          <a:xfrm>
            <a:off x="2723291" y="4558621"/>
            <a:ext cx="740228" cy="272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6DFEDDC6-6228-4CA2-9631-47F5D8D6015C}"/>
              </a:ext>
            </a:extLst>
          </p:cNvPr>
          <p:cNvSpPr/>
          <p:nvPr/>
        </p:nvSpPr>
        <p:spPr>
          <a:xfrm rot="10800000">
            <a:off x="8304664" y="4561629"/>
            <a:ext cx="740228" cy="272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8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05E925-AD76-4969-A4A3-32448F7500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Zeitreihenberechnung</a:t>
            </a:r>
          </a:p>
          <a:p>
            <a:r>
              <a:rPr lang="de-DE" sz="2000" dirty="0"/>
              <a:t>Mit for-Schleife (1)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A41506-2186-4D42-9D85-920EA0DBC0B2}"/>
              </a:ext>
            </a:extLst>
          </p:cNvPr>
          <p:cNvSpPr/>
          <p:nvPr/>
        </p:nvSpPr>
        <p:spPr>
          <a:xfrm>
            <a:off x="3581882" y="1250425"/>
            <a:ext cx="714103" cy="461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513481-88C9-466E-B256-F0A9E7F77AC3}"/>
              </a:ext>
            </a:extLst>
          </p:cNvPr>
          <p:cNvSpPr/>
          <p:nvPr/>
        </p:nvSpPr>
        <p:spPr>
          <a:xfrm>
            <a:off x="2128035" y="1930765"/>
            <a:ext cx="1545771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profile_sink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577F607-AABA-4AAA-B7F3-859BE034F8E1}"/>
              </a:ext>
            </a:extLst>
          </p:cNvPr>
          <p:cNvSpPr/>
          <p:nvPr/>
        </p:nvSpPr>
        <p:spPr>
          <a:xfrm>
            <a:off x="4289937" y="1939826"/>
            <a:ext cx="1658263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profile_source</a:t>
            </a: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B20F6E8-BDE9-4E42-B65B-5EF0FE4AE708}"/>
              </a:ext>
            </a:extLst>
          </p:cNvPr>
          <p:cNvSpPr/>
          <p:nvPr/>
        </p:nvSpPr>
        <p:spPr>
          <a:xfrm>
            <a:off x="3061787" y="2644152"/>
            <a:ext cx="1846217" cy="5344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for i in </a:t>
            </a:r>
            <a:r>
              <a:rPr lang="de-DE" dirty="0" err="1"/>
              <a:t>time_steps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5D7C930-F000-478F-89E4-FAC4D74A8E7C}"/>
              </a:ext>
            </a:extLst>
          </p:cNvPr>
          <p:cNvSpPr/>
          <p:nvPr/>
        </p:nvSpPr>
        <p:spPr>
          <a:xfrm>
            <a:off x="3061787" y="3957672"/>
            <a:ext cx="1846217" cy="461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pp.pipeflow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10650FF-CDAB-447D-869F-5D4D0F7CA827}"/>
              </a:ext>
            </a:extLst>
          </p:cNvPr>
          <p:cNvSpPr/>
          <p:nvPr/>
        </p:nvSpPr>
        <p:spPr>
          <a:xfrm>
            <a:off x="2036111" y="3341181"/>
            <a:ext cx="1545771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profile_sink</a:t>
            </a:r>
            <a:r>
              <a:rPr lang="de-DE" dirty="0"/>
              <a:t>(i)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149AC67-E833-452A-957C-BF5FF6EF424D}"/>
              </a:ext>
            </a:extLst>
          </p:cNvPr>
          <p:cNvSpPr/>
          <p:nvPr/>
        </p:nvSpPr>
        <p:spPr>
          <a:xfrm>
            <a:off x="4295985" y="3333553"/>
            <a:ext cx="1846217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profile_source</a:t>
            </a:r>
            <a:r>
              <a:rPr lang="de-DE" dirty="0"/>
              <a:t>(i)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3508987-0FFC-4740-8670-FEC53ADFAE44}"/>
              </a:ext>
            </a:extLst>
          </p:cNvPr>
          <p:cNvCxnSpPr>
            <a:cxnSpLocks/>
            <a:stCxn id="3" idx="3"/>
            <a:endCxn id="15" idx="0"/>
          </p:cNvCxnSpPr>
          <p:nvPr/>
        </p:nvCxnSpPr>
        <p:spPr>
          <a:xfrm>
            <a:off x="4295985" y="1481203"/>
            <a:ext cx="823084" cy="45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864D85D-FF49-4BBE-A081-E844848E2D13}"/>
              </a:ext>
            </a:extLst>
          </p:cNvPr>
          <p:cNvCxnSpPr>
            <a:stCxn id="3" idx="1"/>
            <a:endCxn id="14" idx="0"/>
          </p:cNvCxnSpPr>
          <p:nvPr/>
        </p:nvCxnSpPr>
        <p:spPr>
          <a:xfrm flipH="1">
            <a:off x="2900921" y="1481203"/>
            <a:ext cx="680961" cy="44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35D02BA-635D-4732-BB73-B37EC59D14C7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4908004" y="2401381"/>
            <a:ext cx="211065" cy="51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49B54D2-5374-40B4-991D-EC011104DCB6}"/>
              </a:ext>
            </a:extLst>
          </p:cNvPr>
          <p:cNvCxnSpPr>
            <a:cxnSpLocks/>
            <a:stCxn id="14" idx="2"/>
            <a:endCxn id="13" idx="1"/>
          </p:cNvCxnSpPr>
          <p:nvPr/>
        </p:nvCxnSpPr>
        <p:spPr>
          <a:xfrm>
            <a:off x="2900921" y="2392320"/>
            <a:ext cx="160866" cy="519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92473C-81ED-4C72-899E-51E15323EC1E}"/>
              </a:ext>
            </a:extLst>
          </p:cNvPr>
          <p:cNvCxnSpPr>
            <a:stCxn id="13" idx="3"/>
            <a:endCxn id="24" idx="0"/>
          </p:cNvCxnSpPr>
          <p:nvPr/>
        </p:nvCxnSpPr>
        <p:spPr>
          <a:xfrm>
            <a:off x="4908004" y="2911385"/>
            <a:ext cx="311090" cy="42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2D9FA10-692B-4BFD-956C-9C8FB28CC07D}"/>
              </a:ext>
            </a:extLst>
          </p:cNvPr>
          <p:cNvCxnSpPr>
            <a:stCxn id="13" idx="1"/>
            <a:endCxn id="23" idx="0"/>
          </p:cNvCxnSpPr>
          <p:nvPr/>
        </p:nvCxnSpPr>
        <p:spPr>
          <a:xfrm flipH="1">
            <a:off x="2808997" y="2911385"/>
            <a:ext cx="252790" cy="429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3609DDA-4312-4E2B-A14B-2576CC164BED}"/>
              </a:ext>
            </a:extLst>
          </p:cNvPr>
          <p:cNvCxnSpPr>
            <a:stCxn id="24" idx="2"/>
            <a:endCxn id="22" idx="3"/>
          </p:cNvCxnSpPr>
          <p:nvPr/>
        </p:nvCxnSpPr>
        <p:spPr>
          <a:xfrm flipH="1">
            <a:off x="4908004" y="3795108"/>
            <a:ext cx="311090" cy="39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59CE77E-5B8F-4267-A8F0-4DC08ED94F76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2808997" y="3802736"/>
            <a:ext cx="252790" cy="385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feil: nach links gekrümmt 50">
            <a:extLst>
              <a:ext uri="{FF2B5EF4-FFF2-40B4-BE49-F238E27FC236}">
                <a16:creationId xmlns:a16="http://schemas.microsoft.com/office/drawing/2014/main" id="{183CED6C-A65C-41FB-AA00-C351B9FE6FEA}"/>
              </a:ext>
            </a:extLst>
          </p:cNvPr>
          <p:cNvSpPr/>
          <p:nvPr/>
        </p:nvSpPr>
        <p:spPr>
          <a:xfrm rot="10800000">
            <a:off x="1446947" y="2769324"/>
            <a:ext cx="837842" cy="225552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5E539FB-1C2F-4AF7-8D88-2363DEB82B08}"/>
              </a:ext>
            </a:extLst>
          </p:cNvPr>
          <p:cNvSpPr/>
          <p:nvPr/>
        </p:nvSpPr>
        <p:spPr>
          <a:xfrm>
            <a:off x="3057676" y="4720045"/>
            <a:ext cx="1846217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P(i), T(i),…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78E9B43-ADFE-439E-BF73-2976B2A5C9C2}"/>
              </a:ext>
            </a:extLst>
          </p:cNvPr>
          <p:cNvCxnSpPr>
            <a:stCxn id="22" idx="2"/>
            <a:endCxn id="52" idx="0"/>
          </p:cNvCxnSpPr>
          <p:nvPr/>
        </p:nvCxnSpPr>
        <p:spPr>
          <a:xfrm flipH="1">
            <a:off x="3980785" y="4419227"/>
            <a:ext cx="4111" cy="30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93682F0A-EBE5-492F-91BB-60445ED1CF07}"/>
              </a:ext>
            </a:extLst>
          </p:cNvPr>
          <p:cNvSpPr txBox="1"/>
          <p:nvPr/>
        </p:nvSpPr>
        <p:spPr>
          <a:xfrm>
            <a:off x="6468296" y="1166842"/>
            <a:ext cx="531850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Baue ein Netz mit </a:t>
            </a:r>
            <a:r>
              <a:rPr lang="de-DE" dirty="0" err="1"/>
              <a:t>pandapipes</a:t>
            </a:r>
            <a:r>
              <a:rPr lang="de-DE" dirty="0"/>
              <a:t> (sieh letzte Folie)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Lese Files mit Profilen ein (source, sink) *)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Teste Netzsimulation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Erstelle For-Schleife für 10 Zeitschritte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Führe jedes mal eine Netzberechnung durch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Speichere Druck, Massenfluss und Geschwindigkeit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Drucke &amp; plotte Ergebnisse (siehe nächste Folie)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F8CB155-29B9-4C53-9A4C-5649190DCBC1}"/>
              </a:ext>
            </a:extLst>
          </p:cNvPr>
          <p:cNvSpPr/>
          <p:nvPr/>
        </p:nvSpPr>
        <p:spPr>
          <a:xfrm>
            <a:off x="5063549" y="6110381"/>
            <a:ext cx="4509376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*) simple_time_series_example_source_profiles.csv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simple_time_series_example_sink_profiles.csv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E533F04-88EA-4103-AD42-6B419339001D}"/>
              </a:ext>
            </a:extLst>
          </p:cNvPr>
          <p:cNvSpPr txBox="1"/>
          <p:nvPr/>
        </p:nvSpPr>
        <p:spPr>
          <a:xfrm>
            <a:off x="555867" y="3795108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10 mal</a:t>
            </a:r>
          </a:p>
        </p:txBody>
      </p:sp>
    </p:spTree>
    <p:extLst>
      <p:ext uri="{BB962C8B-B14F-4D97-AF65-F5344CB8AC3E}">
        <p14:creationId xmlns:p14="http://schemas.microsoft.com/office/powerpoint/2010/main" val="19093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3CFD53-102C-4FCF-B6B3-EDF7AD7E4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pandapipes</a:t>
            </a:r>
            <a:endParaRPr lang="de-DE" dirty="0"/>
          </a:p>
          <a:p>
            <a:r>
              <a:rPr lang="de-DE" sz="2000" dirty="0"/>
              <a:t>Ergebnisse (1)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EC62C4-8FFB-4E3D-A919-E474203A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405" y="112709"/>
            <a:ext cx="4446821" cy="27785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AD3CCF-659A-47C8-863F-640C8E8E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48" y="2725783"/>
            <a:ext cx="4806744" cy="29485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B25D430-9BBE-4276-B044-0560DE4F0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03" y="2795451"/>
            <a:ext cx="4422849" cy="29485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5D485A-2100-40F2-8416-D8E91117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398" y="2891246"/>
            <a:ext cx="3037565" cy="227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3CFD53-102C-4FCF-B6B3-EDF7AD7E4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pandapipes</a:t>
            </a:r>
            <a:endParaRPr lang="de-DE" dirty="0"/>
          </a:p>
          <a:p>
            <a:r>
              <a:rPr lang="de-DE" sz="2000" dirty="0"/>
              <a:t>Ergebnisse (1)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5D485A-2100-40F2-8416-D8E91117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398" y="2891246"/>
            <a:ext cx="3037565" cy="22703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FAD26C-DB23-4732-8B87-969B42A52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19" y="168087"/>
            <a:ext cx="4315329" cy="27231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26F056-A414-49FE-9FA0-B8213F7DD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63" y="2754532"/>
            <a:ext cx="4528017" cy="29091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C2432C-8AE5-4B77-A51A-86C57B481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30" y="2891246"/>
            <a:ext cx="4586668" cy="2909191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9B30EC3E-A544-4CEC-B72F-5F8216EAFFC8}"/>
              </a:ext>
            </a:extLst>
          </p:cNvPr>
          <p:cNvSpPr/>
          <p:nvPr/>
        </p:nvSpPr>
        <p:spPr>
          <a:xfrm>
            <a:off x="4760007" y="2754532"/>
            <a:ext cx="666572" cy="91161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FB2B8DB9-5684-4085-8BED-EC289E3BCDB9}"/>
              </a:ext>
            </a:extLst>
          </p:cNvPr>
          <p:cNvSpPr/>
          <p:nvPr/>
        </p:nvSpPr>
        <p:spPr>
          <a:xfrm>
            <a:off x="4888194" y="2389166"/>
            <a:ext cx="435836" cy="365366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BBAF0C6-902F-4132-83A6-C8DE64DC7D25}"/>
              </a:ext>
            </a:extLst>
          </p:cNvPr>
          <p:cNvSpPr txBox="1"/>
          <p:nvPr/>
        </p:nvSpPr>
        <p:spPr>
          <a:xfrm>
            <a:off x="1384419" y="264065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Druck in bar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4665C6-0B3B-4392-BB9D-20CF1F1991E0}"/>
              </a:ext>
            </a:extLst>
          </p:cNvPr>
          <p:cNvSpPr txBox="1"/>
          <p:nvPr/>
        </p:nvSpPr>
        <p:spPr>
          <a:xfrm>
            <a:off x="9203523" y="2473980"/>
            <a:ext cx="23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Geschwindigkeit in m/s</a:t>
            </a:r>
          </a:p>
        </p:txBody>
      </p:sp>
    </p:spTree>
    <p:extLst>
      <p:ext uri="{BB962C8B-B14F-4D97-AF65-F5344CB8AC3E}">
        <p14:creationId xmlns:p14="http://schemas.microsoft.com/office/powerpoint/2010/main" val="235042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05E925-AD76-4969-A4A3-32448F7500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Zeitreihenberechnung</a:t>
            </a:r>
          </a:p>
          <a:p>
            <a:r>
              <a:rPr lang="de-DE" sz="2000" dirty="0"/>
              <a:t>Einfaches Netzbeispiel (2)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DB5EDD-CE56-46D2-A2D8-AA4543BE2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155" y="619033"/>
            <a:ext cx="4659509" cy="34827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D45C802-2AE2-4674-AE4B-1A467574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164" y="3676122"/>
            <a:ext cx="2313351" cy="2054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6095DF2-E466-4D5E-9E7D-C37D5534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28" y="3641286"/>
            <a:ext cx="2768733" cy="2254418"/>
          </a:xfrm>
          <a:prstGeom prst="rect">
            <a:avLst/>
          </a:prstGeom>
        </p:spPr>
      </p:pic>
      <p:sp>
        <p:nvSpPr>
          <p:cNvPr id="10" name="Pfeil: gebogen 9">
            <a:extLst>
              <a:ext uri="{FF2B5EF4-FFF2-40B4-BE49-F238E27FC236}">
                <a16:creationId xmlns:a16="http://schemas.microsoft.com/office/drawing/2014/main" id="{CEC18AD1-AF4F-4217-97E0-0A9F5F0CD306}"/>
              </a:ext>
            </a:extLst>
          </p:cNvPr>
          <p:cNvSpPr/>
          <p:nvPr/>
        </p:nvSpPr>
        <p:spPr>
          <a:xfrm>
            <a:off x="2136191" y="3110063"/>
            <a:ext cx="783772" cy="5312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Pfeil: gebogen 10">
            <a:extLst>
              <a:ext uri="{FF2B5EF4-FFF2-40B4-BE49-F238E27FC236}">
                <a16:creationId xmlns:a16="http://schemas.microsoft.com/office/drawing/2014/main" id="{03BA0E27-3107-46D3-A3BE-089C99F53711}"/>
              </a:ext>
            </a:extLst>
          </p:cNvPr>
          <p:cNvSpPr/>
          <p:nvPr/>
        </p:nvSpPr>
        <p:spPr>
          <a:xfrm flipH="1">
            <a:off x="9408164" y="3110063"/>
            <a:ext cx="783771" cy="5312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506D4BC-B1F9-457F-B7FE-51786501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338" y="3755638"/>
            <a:ext cx="5704825" cy="2090733"/>
          </a:xfrm>
          <a:prstGeom prst="rect">
            <a:avLst/>
          </a:prstGeom>
        </p:spPr>
      </p:pic>
      <p:sp>
        <p:nvSpPr>
          <p:cNvPr id="13" name="Flussdiagramm: Datenträger mit sequenziellem Zugriff 12">
            <a:extLst>
              <a:ext uri="{FF2B5EF4-FFF2-40B4-BE49-F238E27FC236}">
                <a16:creationId xmlns:a16="http://schemas.microsoft.com/office/drawing/2014/main" id="{5B552A97-1535-4AA3-98BC-251554E640A5}"/>
              </a:ext>
            </a:extLst>
          </p:cNvPr>
          <p:cNvSpPr/>
          <p:nvPr/>
        </p:nvSpPr>
        <p:spPr>
          <a:xfrm>
            <a:off x="7632792" y="1087074"/>
            <a:ext cx="2932047" cy="1088724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 wird aus </a:t>
            </a:r>
            <a:r>
              <a:rPr lang="de-DE" dirty="0" err="1"/>
              <a:t>pandapower</a:t>
            </a:r>
            <a:r>
              <a:rPr lang="de-DE" dirty="0"/>
              <a:t> genutzt!</a:t>
            </a:r>
          </a:p>
        </p:txBody>
      </p:sp>
    </p:spTree>
    <p:extLst>
      <p:ext uri="{BB962C8B-B14F-4D97-AF65-F5344CB8AC3E}">
        <p14:creationId xmlns:p14="http://schemas.microsoft.com/office/powerpoint/2010/main" val="32710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05E925-AD76-4969-A4A3-32448F7500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Zeitreihenberechnung</a:t>
            </a:r>
          </a:p>
          <a:p>
            <a:r>
              <a:rPr lang="de-DE" sz="2000" dirty="0" err="1"/>
              <a:t>Timeseries</a:t>
            </a:r>
            <a:r>
              <a:rPr lang="de-DE" sz="2000" dirty="0"/>
              <a:t> Modul (2)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A41506-2186-4D42-9D85-920EA0DBC0B2}"/>
              </a:ext>
            </a:extLst>
          </p:cNvPr>
          <p:cNvSpPr/>
          <p:nvPr/>
        </p:nvSpPr>
        <p:spPr>
          <a:xfrm>
            <a:off x="3335383" y="963770"/>
            <a:ext cx="714103" cy="461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513481-88C9-466E-B256-F0A9E7F77AC3}"/>
              </a:ext>
            </a:extLst>
          </p:cNvPr>
          <p:cNvSpPr/>
          <p:nvPr/>
        </p:nvSpPr>
        <p:spPr>
          <a:xfrm>
            <a:off x="1653404" y="1606015"/>
            <a:ext cx="1545771" cy="461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profile_sink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577F607-AABA-4AAA-B7F3-859BE034F8E1}"/>
              </a:ext>
            </a:extLst>
          </p:cNvPr>
          <p:cNvSpPr/>
          <p:nvPr/>
        </p:nvSpPr>
        <p:spPr>
          <a:xfrm>
            <a:off x="4129903" y="1606014"/>
            <a:ext cx="1545772" cy="461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profile_source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3823047-D944-48EC-9B99-C956380E425E}"/>
              </a:ext>
            </a:extLst>
          </p:cNvPr>
          <p:cNvSpPr/>
          <p:nvPr/>
        </p:nvSpPr>
        <p:spPr>
          <a:xfrm>
            <a:off x="4129903" y="2265686"/>
            <a:ext cx="1545771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DFFData</a:t>
            </a:r>
            <a:r>
              <a:rPr lang="de-DE" dirty="0"/>
              <a:t>()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D26EC9A-C251-4D92-B117-998FDCDF221E}"/>
              </a:ext>
            </a:extLst>
          </p:cNvPr>
          <p:cNvSpPr/>
          <p:nvPr/>
        </p:nvSpPr>
        <p:spPr>
          <a:xfrm>
            <a:off x="1653403" y="2265686"/>
            <a:ext cx="1545772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DFData</a:t>
            </a:r>
            <a:r>
              <a:rPr lang="de-DE" dirty="0"/>
              <a:t>()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3F554AC-FE5F-440F-BD63-B1EE7A562A61}"/>
              </a:ext>
            </a:extLst>
          </p:cNvPr>
          <p:cNvSpPr/>
          <p:nvPr/>
        </p:nvSpPr>
        <p:spPr>
          <a:xfrm>
            <a:off x="3928518" y="2925357"/>
            <a:ext cx="2466976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Control.ConstControl</a:t>
            </a:r>
            <a:r>
              <a:rPr lang="de-DE" dirty="0"/>
              <a:t>()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3858196-05ED-4B7B-9AAB-FC0FDEB200BC}"/>
              </a:ext>
            </a:extLst>
          </p:cNvPr>
          <p:cNvSpPr/>
          <p:nvPr/>
        </p:nvSpPr>
        <p:spPr>
          <a:xfrm>
            <a:off x="874937" y="2925357"/>
            <a:ext cx="2466976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Control.ConstControl</a:t>
            </a:r>
            <a:r>
              <a:rPr lang="de-DE" dirty="0"/>
              <a:t>()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1F17351-D138-4434-BD54-4278E40B2669}"/>
              </a:ext>
            </a:extLst>
          </p:cNvPr>
          <p:cNvSpPr/>
          <p:nvPr/>
        </p:nvSpPr>
        <p:spPr>
          <a:xfrm>
            <a:off x="3010988" y="3582110"/>
            <a:ext cx="1362892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time_steps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8337B2B-A691-4AA2-BF59-9D0C7F7492B7}"/>
              </a:ext>
            </a:extLst>
          </p:cNvPr>
          <p:cNvSpPr/>
          <p:nvPr/>
        </p:nvSpPr>
        <p:spPr>
          <a:xfrm>
            <a:off x="2818175" y="4244699"/>
            <a:ext cx="1748518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OutputWriter</a:t>
            </a:r>
            <a:r>
              <a:rPr lang="de-DE" dirty="0"/>
              <a:t>()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83DC6B6-68CE-4F87-8A61-6E2A8C508D83}"/>
              </a:ext>
            </a:extLst>
          </p:cNvPr>
          <p:cNvCxnSpPr>
            <a:stCxn id="3" idx="3"/>
            <a:endCxn id="15" idx="0"/>
          </p:cNvCxnSpPr>
          <p:nvPr/>
        </p:nvCxnSpPr>
        <p:spPr>
          <a:xfrm>
            <a:off x="4049486" y="1194548"/>
            <a:ext cx="853303" cy="41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0CF06C7-4E20-4624-94EF-64F51B4D758D}"/>
              </a:ext>
            </a:extLst>
          </p:cNvPr>
          <p:cNvCxnSpPr>
            <a:stCxn id="3" idx="1"/>
            <a:endCxn id="14" idx="0"/>
          </p:cNvCxnSpPr>
          <p:nvPr/>
        </p:nvCxnSpPr>
        <p:spPr>
          <a:xfrm flipH="1">
            <a:off x="2426290" y="1194548"/>
            <a:ext cx="909093" cy="41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A1BFE56-B9CA-4186-83A8-49D8C16BDA7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4902789" y="2067569"/>
            <a:ext cx="0" cy="198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D84DD3F-137D-41F0-AA4A-DE813F639BB1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2426289" y="2067570"/>
            <a:ext cx="1" cy="198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FFDFD93-F711-42F3-9AB2-BEC1C97A384C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4902789" y="2727241"/>
            <a:ext cx="259217" cy="198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E5072F7-15F4-4763-BBB7-CA10C14F325C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 flipH="1">
            <a:off x="2108425" y="2727241"/>
            <a:ext cx="317864" cy="198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37DF0A5-9E17-4881-A019-5A754C54C54E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692434" y="4043665"/>
            <a:ext cx="0" cy="201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ABDE5219-54DD-4193-9C92-7DEF8D714F9A}"/>
              </a:ext>
            </a:extLst>
          </p:cNvPr>
          <p:cNvCxnSpPr>
            <a:stCxn id="18" idx="2"/>
            <a:endCxn id="20" idx="3"/>
          </p:cNvCxnSpPr>
          <p:nvPr/>
        </p:nvCxnSpPr>
        <p:spPr>
          <a:xfrm flipH="1">
            <a:off x="4373880" y="3386912"/>
            <a:ext cx="788126" cy="42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A06A4E0-6412-4776-A2B8-99740E8CC98B}"/>
              </a:ext>
            </a:extLst>
          </p:cNvPr>
          <p:cNvCxnSpPr>
            <a:stCxn id="19" idx="2"/>
            <a:endCxn id="20" idx="1"/>
          </p:cNvCxnSpPr>
          <p:nvPr/>
        </p:nvCxnSpPr>
        <p:spPr>
          <a:xfrm>
            <a:off x="2108425" y="3386912"/>
            <a:ext cx="902563" cy="42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9FB2FA93-F2E4-4CCD-AFA7-36413B28824F}"/>
              </a:ext>
            </a:extLst>
          </p:cNvPr>
          <p:cNvSpPr txBox="1"/>
          <p:nvPr/>
        </p:nvSpPr>
        <p:spPr>
          <a:xfrm>
            <a:off x="6565573" y="900684"/>
            <a:ext cx="503131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Nutze das Netz von Übung 1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Lese Files mit Profilen ein (source, sink)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Teste Netzsimulation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Erstelle Datenformat für *)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Definiere </a:t>
            </a:r>
            <a:r>
              <a:rPr lang="de-DE" dirty="0" err="1"/>
              <a:t>Const</a:t>
            </a:r>
            <a:r>
              <a:rPr lang="de-DE" dirty="0"/>
              <a:t>-Controller für beide Profile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Definiere Zeitschrittanzahl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Definiere Output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Führe Netzberechnung durch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Drucke &amp; Plotte Ergebnisse (siehe nächste Folie)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04C647F-C3E8-46A0-B8AD-C1459C51BC76}"/>
              </a:ext>
            </a:extLst>
          </p:cNvPr>
          <p:cNvSpPr/>
          <p:nvPr/>
        </p:nvSpPr>
        <p:spPr>
          <a:xfrm>
            <a:off x="2826612" y="4858654"/>
            <a:ext cx="1748518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run_timeseries</a:t>
            </a:r>
            <a:r>
              <a:rPr lang="de-DE" dirty="0"/>
              <a:t>()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11AD853-08D5-4896-A227-C1AF46ADFFE0}"/>
              </a:ext>
            </a:extLst>
          </p:cNvPr>
          <p:cNvSpPr/>
          <p:nvPr/>
        </p:nvSpPr>
        <p:spPr>
          <a:xfrm>
            <a:off x="2826612" y="5500969"/>
            <a:ext cx="1748518" cy="461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print</a:t>
            </a:r>
            <a:r>
              <a:rPr lang="de-DE" dirty="0"/>
              <a:t>(), </a:t>
            </a:r>
            <a:r>
              <a:rPr lang="de-DE" dirty="0" err="1"/>
              <a:t>plot</a:t>
            </a:r>
            <a:r>
              <a:rPr lang="de-DE" dirty="0"/>
              <a:t>()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B534D1A-E042-4577-BC01-76A8717FFC22}"/>
              </a:ext>
            </a:extLst>
          </p:cNvPr>
          <p:cNvCxnSpPr>
            <a:stCxn id="21" idx="2"/>
            <a:endCxn id="42" idx="0"/>
          </p:cNvCxnSpPr>
          <p:nvPr/>
        </p:nvCxnSpPr>
        <p:spPr>
          <a:xfrm>
            <a:off x="3692434" y="4706254"/>
            <a:ext cx="8437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86A2548-5314-436D-A89A-DEE7B900EEB1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>
            <a:off x="3700871" y="5320209"/>
            <a:ext cx="0" cy="18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41CD6299-DF1E-4FD0-A66D-4922F3BF2B91}"/>
              </a:ext>
            </a:extLst>
          </p:cNvPr>
          <p:cNvSpPr txBox="1"/>
          <p:nvPr/>
        </p:nvSpPr>
        <p:spPr>
          <a:xfrm>
            <a:off x="5371012" y="6276789"/>
            <a:ext cx="446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*) Nutze die Infos des </a:t>
            </a:r>
            <a:r>
              <a:rPr lang="de-DE" dirty="0" err="1">
                <a:solidFill>
                  <a:schemeClr val="bg1"/>
                </a:solidFill>
              </a:rPr>
              <a:t>jupyter</a:t>
            </a:r>
            <a:r>
              <a:rPr lang="de-DE" dirty="0">
                <a:solidFill>
                  <a:schemeClr val="bg1"/>
                </a:solidFill>
              </a:rPr>
              <a:t> Notebooks </a:t>
            </a:r>
          </a:p>
        </p:txBody>
      </p:sp>
      <p:sp>
        <p:nvSpPr>
          <p:cNvPr id="50" name="Flussdiagramm: Datenträger mit sequenziellem Zugriff 49">
            <a:extLst>
              <a:ext uri="{FF2B5EF4-FFF2-40B4-BE49-F238E27FC236}">
                <a16:creationId xmlns:a16="http://schemas.microsoft.com/office/drawing/2014/main" id="{356B2490-A274-4AD7-8562-F8A4B6287560}"/>
              </a:ext>
            </a:extLst>
          </p:cNvPr>
          <p:cNvSpPr/>
          <p:nvPr/>
        </p:nvSpPr>
        <p:spPr>
          <a:xfrm>
            <a:off x="79745" y="4077061"/>
            <a:ext cx="2603722" cy="1088724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Welche Variante ist besser?</a:t>
            </a:r>
          </a:p>
        </p:txBody>
      </p:sp>
    </p:spTree>
    <p:extLst>
      <p:ext uri="{BB962C8B-B14F-4D97-AF65-F5344CB8AC3E}">
        <p14:creationId xmlns:p14="http://schemas.microsoft.com/office/powerpoint/2010/main" val="274155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3CFD53-102C-4FCF-B6B3-EDF7AD7E4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pandapipes</a:t>
            </a:r>
            <a:endParaRPr lang="de-DE" dirty="0"/>
          </a:p>
          <a:p>
            <a:r>
              <a:rPr lang="de-DE" sz="2000" dirty="0"/>
              <a:t>Ergebnisse (2)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EC62C4-8FFB-4E3D-A919-E474203A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405" y="112709"/>
            <a:ext cx="4446821" cy="27785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AD3CCF-659A-47C8-863F-640C8E8E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48" y="2725783"/>
            <a:ext cx="4806744" cy="29485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B25D430-9BBE-4276-B044-0560DE4F0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03" y="2795451"/>
            <a:ext cx="4422849" cy="29485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5D485A-2100-40F2-8416-D8E91117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398" y="2891246"/>
            <a:ext cx="3037565" cy="2270398"/>
          </a:xfrm>
          <a:prstGeom prst="rect">
            <a:avLst/>
          </a:prstGeom>
        </p:spPr>
      </p:pic>
      <p:sp>
        <p:nvSpPr>
          <p:cNvPr id="12" name="Flussdiagramm: Datenträger mit sequenziellem Zugriff 11">
            <a:extLst>
              <a:ext uri="{FF2B5EF4-FFF2-40B4-BE49-F238E27FC236}">
                <a16:creationId xmlns:a16="http://schemas.microsoft.com/office/drawing/2014/main" id="{08568785-1F74-45DF-9B0D-C3B09335673E}"/>
              </a:ext>
            </a:extLst>
          </p:cNvPr>
          <p:cNvSpPr/>
          <p:nvPr/>
        </p:nvSpPr>
        <p:spPr>
          <a:xfrm>
            <a:off x="384545" y="1375520"/>
            <a:ext cx="2603722" cy="1088724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Vergleiche die Ergebnisse…</a:t>
            </a:r>
          </a:p>
        </p:txBody>
      </p:sp>
    </p:spTree>
    <p:extLst>
      <p:ext uri="{BB962C8B-B14F-4D97-AF65-F5344CB8AC3E}">
        <p14:creationId xmlns:p14="http://schemas.microsoft.com/office/powerpoint/2010/main" val="358693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918A752B-AAAD-4001-90E8-0A7FA816689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5439" b="25439"/>
          <a:stretch>
            <a:fillRect/>
          </a:stretch>
        </p:blipFill>
        <p:spPr/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579C99B-9E8F-40C2-AA41-54A34BD3EBCA}"/>
              </a:ext>
            </a:extLst>
          </p:cNvPr>
          <p:cNvSpPr/>
          <p:nvPr/>
        </p:nvSpPr>
        <p:spPr>
          <a:xfrm>
            <a:off x="903083" y="5064170"/>
            <a:ext cx="61382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Anwendungsfall: Zeitreihenanalyse</a:t>
            </a:r>
          </a:p>
        </p:txBody>
      </p:sp>
    </p:spTree>
    <p:extLst>
      <p:ext uri="{BB962C8B-B14F-4D97-AF65-F5344CB8AC3E}">
        <p14:creationId xmlns:p14="http://schemas.microsoft.com/office/powerpoint/2010/main" val="233387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FE2DB808-4856-4674-805B-8BA95B67760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1579" b="31579"/>
          <a:stretch>
            <a:fillRect/>
          </a:stretch>
        </p:blipFill>
        <p:spPr/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3D9E725-7E71-40D4-9B9B-3587D195A9F6}"/>
              </a:ext>
            </a:extLst>
          </p:cNvPr>
          <p:cNvSpPr/>
          <p:nvPr/>
        </p:nvSpPr>
        <p:spPr>
          <a:xfrm>
            <a:off x="903083" y="5064170"/>
            <a:ext cx="60662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Anwendungsfall: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Topologieanalyse</a:t>
            </a:r>
            <a:endParaRPr lang="de-DE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219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Energienetze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C176BB-804C-47D5-9D77-34EDA3A1F5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D96C92-4CE3-434D-A5CE-E2505285BC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35F691F-1EA2-4E29-9BF7-13F0860C8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29" b="1268"/>
          <a:stretch/>
        </p:blipFill>
        <p:spPr>
          <a:xfrm>
            <a:off x="2676672" y="874996"/>
            <a:ext cx="6311513" cy="48848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700CA55-355D-419B-A987-A4685112B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3" t="8195" r="16812" b="3291"/>
          <a:stretch/>
        </p:blipFill>
        <p:spPr>
          <a:xfrm>
            <a:off x="2667360" y="874995"/>
            <a:ext cx="6311513" cy="488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FBC8D6-A969-432E-98A1-BD3C9B1348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Topologische Suche in </a:t>
            </a:r>
            <a:r>
              <a:rPr lang="de-DE" sz="2000" dirty="0" err="1"/>
              <a:t>pandapower</a:t>
            </a:r>
            <a:endParaRPr lang="de-DE" sz="2000" dirty="0"/>
          </a:p>
        </p:txBody>
      </p:sp>
      <p:pic>
        <p:nvPicPr>
          <p:cNvPr id="1026" name="Picture 2" descr="https://pandapower.readthedocs.io/en/latest/_images/multigraph_example.png">
            <a:extLst>
              <a:ext uri="{FF2B5EF4-FFF2-40B4-BE49-F238E27FC236}">
                <a16:creationId xmlns:a16="http://schemas.microsoft.com/office/drawing/2014/main" id="{D6DF6EEA-E42F-4A87-AF82-257D136EF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328" y="755263"/>
            <a:ext cx="7195559" cy="449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7D633C-F0A0-4D86-8665-9824F7C0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3624"/>
            <a:ext cx="4912623" cy="13802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60B29D1-E7ED-48C0-B54C-B04A37F8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6" y="3429000"/>
            <a:ext cx="2928340" cy="6528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30E83D-3AA2-411F-987A-0922EBF5D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91" y="2154304"/>
            <a:ext cx="2963433" cy="754207"/>
          </a:xfrm>
          <a:prstGeom prst="rect">
            <a:avLst/>
          </a:prstGeom>
        </p:spPr>
      </p:pic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0BCBBF48-2516-4E9A-9F86-8F16D7FF5E7F}"/>
              </a:ext>
            </a:extLst>
          </p:cNvPr>
          <p:cNvSpPr/>
          <p:nvPr/>
        </p:nvSpPr>
        <p:spPr>
          <a:xfrm rot="10800000">
            <a:off x="1512606" y="2908511"/>
            <a:ext cx="1264777" cy="3251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776970-9160-4DFD-85CC-CADAE9BE1D0B}"/>
              </a:ext>
            </a:extLst>
          </p:cNvPr>
          <p:cNvSpPr/>
          <p:nvPr/>
        </p:nvSpPr>
        <p:spPr>
          <a:xfrm>
            <a:off x="5639302" y="5366746"/>
            <a:ext cx="5955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Create </a:t>
            </a:r>
            <a:r>
              <a:rPr lang="en-US" dirty="0" err="1">
                <a:hlinkClick r:id="rId6"/>
              </a:rPr>
              <a:t>networkx</a:t>
            </a:r>
            <a:r>
              <a:rPr lang="en-US" dirty="0">
                <a:hlinkClick r:id="rId6"/>
              </a:rPr>
              <a:t> graph — </a:t>
            </a:r>
            <a:r>
              <a:rPr lang="en-US" dirty="0" err="1">
                <a:hlinkClick r:id="rId6"/>
              </a:rPr>
              <a:t>pandapower</a:t>
            </a:r>
            <a:r>
              <a:rPr lang="en-US" dirty="0">
                <a:hlinkClick r:id="rId6"/>
              </a:rPr>
              <a:t> 2.13.1 documentation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340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FBC8D6-A969-432E-98A1-BD3C9B1348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 err="1"/>
              <a:t>NetworkX</a:t>
            </a:r>
            <a:endParaRPr lang="de-DE" sz="2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625A8C-9046-482E-AAE7-C9755B409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44" y="3228019"/>
            <a:ext cx="3955657" cy="261821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BD6613A-D75F-439E-96AE-DFECB3FF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06" y="2740537"/>
            <a:ext cx="4624141" cy="29333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7FB0DD7-A423-47EC-AA09-2DF93C351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1" y="1723060"/>
            <a:ext cx="2861470" cy="29333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AC02AF-2E16-4913-9E23-425D9ACD0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645" y="609806"/>
            <a:ext cx="3955656" cy="2618213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8FD2500F-982B-4EBE-8B13-276CCA308279}"/>
              </a:ext>
            </a:extLst>
          </p:cNvPr>
          <p:cNvSpPr/>
          <p:nvPr/>
        </p:nvSpPr>
        <p:spPr>
          <a:xfrm>
            <a:off x="3127761" y="1723060"/>
            <a:ext cx="521293" cy="319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FA13DF93-A90B-42B6-B87F-82FF5703C98A}"/>
              </a:ext>
            </a:extLst>
          </p:cNvPr>
          <p:cNvSpPr/>
          <p:nvPr/>
        </p:nvSpPr>
        <p:spPr>
          <a:xfrm rot="5400000">
            <a:off x="4921108" y="3068326"/>
            <a:ext cx="521293" cy="319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5E649E0F-9F89-4A66-A81C-91A3343A133E}"/>
              </a:ext>
            </a:extLst>
          </p:cNvPr>
          <p:cNvSpPr/>
          <p:nvPr/>
        </p:nvSpPr>
        <p:spPr>
          <a:xfrm>
            <a:off x="6988864" y="3403363"/>
            <a:ext cx="521293" cy="319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541B38E-73DC-4364-AFE3-947F02C7F956}"/>
              </a:ext>
            </a:extLst>
          </p:cNvPr>
          <p:cNvSpPr txBox="1"/>
          <p:nvPr/>
        </p:nvSpPr>
        <p:spPr>
          <a:xfrm>
            <a:off x="502999" y="1801668"/>
            <a:ext cx="25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OSM City </a:t>
            </a:r>
            <a:r>
              <a:rPr lang="de-DE" dirty="0" err="1"/>
              <a:t>map</a:t>
            </a:r>
            <a:r>
              <a:rPr lang="de-DE" dirty="0"/>
              <a:t>    („</a:t>
            </a:r>
            <a:r>
              <a:rPr lang="de-DE" dirty="0" err="1"/>
              <a:t>drive</a:t>
            </a:r>
            <a:r>
              <a:rPr lang="de-DE" dirty="0"/>
              <a:t>“)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BAD075-3F2C-4BE3-B9DC-A0F1EED21FC6}"/>
              </a:ext>
            </a:extLst>
          </p:cNvPr>
          <p:cNvSpPr txBox="1"/>
          <p:nvPr/>
        </p:nvSpPr>
        <p:spPr>
          <a:xfrm>
            <a:off x="3537293" y="690307"/>
            <a:ext cx="186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Extrahiere Knoten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D0B2F0B-006A-45BB-B80C-6CFB96B70089}"/>
              </a:ext>
            </a:extLst>
          </p:cNvPr>
          <p:cNvSpPr txBox="1"/>
          <p:nvPr/>
        </p:nvSpPr>
        <p:spPr>
          <a:xfrm>
            <a:off x="3537293" y="5435130"/>
            <a:ext cx="28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Verbinde Knoten mit  Kanten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626D17-B4D4-4C89-89F9-8693CB485B32}"/>
              </a:ext>
            </a:extLst>
          </p:cNvPr>
          <p:cNvSpPr txBox="1"/>
          <p:nvPr/>
        </p:nvSpPr>
        <p:spPr>
          <a:xfrm>
            <a:off x="8274801" y="2388740"/>
            <a:ext cx="29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Erstelle Karte mit neuem Netz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5D065F2-4D53-40B3-8250-90F1169C679F}"/>
              </a:ext>
            </a:extLst>
          </p:cNvPr>
          <p:cNvSpPr/>
          <p:nvPr/>
        </p:nvSpPr>
        <p:spPr>
          <a:xfrm>
            <a:off x="7829595" y="111623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23" name="Flussdiagramm: Datenträger mit sequenziellem Zugriff 22">
            <a:extLst>
              <a:ext uri="{FF2B5EF4-FFF2-40B4-BE49-F238E27FC236}">
                <a16:creationId xmlns:a16="http://schemas.microsoft.com/office/drawing/2014/main" id="{F4518B58-0D58-451A-A412-22FA7C000C3F}"/>
              </a:ext>
            </a:extLst>
          </p:cNvPr>
          <p:cNvSpPr/>
          <p:nvPr/>
        </p:nvSpPr>
        <p:spPr>
          <a:xfrm>
            <a:off x="7594307" y="932688"/>
            <a:ext cx="3665029" cy="1218451"/>
          </a:xfrm>
          <a:prstGeom prst="flowChartMagneticTap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2">
                    <a:lumMod val="10000"/>
                  </a:schemeClr>
                </a:solidFill>
                <a:hlinkClick r:id="rId6" tooltip="http://databutler.energ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http://databutler.energy/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15F234A-AE24-465B-9CCA-C57CAC8F2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4244" y="1061466"/>
            <a:ext cx="128836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8" grpId="0"/>
      <p:bldP spid="19" grpId="0"/>
      <p:bldP spid="20" grpId="0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833D3C-C875-4FC8-917E-B8280235B7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5867" y="5509887"/>
            <a:ext cx="9721850" cy="446541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hlinkClick r:id="rId2"/>
              </a:rPr>
              <a:t>2023-04-18_PM_Agora_Energiewende_Gasverteilnetze (agora-energiewende.de)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A66DDD-6193-419D-A7B7-9720AB8614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875" y="1601297"/>
            <a:ext cx="9721850" cy="2619286"/>
          </a:xfrm>
        </p:spPr>
        <p:txBody>
          <a:bodyPr/>
          <a:lstStyle/>
          <a:p>
            <a:r>
              <a:rPr lang="de-DE" dirty="0"/>
              <a:t>Die zukünftige Nutzung bzw. die Zukunft der Erdgasverteilnetze ist noch in Diskussion.</a:t>
            </a:r>
          </a:p>
          <a:p>
            <a:r>
              <a:rPr lang="de-DE" dirty="0"/>
              <a:t>Gasverteilnetzinfrastruktur stellt (je nach Alter) einen hohen Wert dar.</a:t>
            </a:r>
          </a:p>
          <a:p>
            <a:r>
              <a:rPr lang="de-DE" dirty="0"/>
              <a:t>Neubau von Infrastruktur ist teuer und hat andere negative „weiche“ Aspekte. Welche?</a:t>
            </a:r>
          </a:p>
          <a:p>
            <a:endParaRPr lang="de-DE" dirty="0"/>
          </a:p>
          <a:p>
            <a:r>
              <a:rPr lang="de-DE" dirty="0"/>
              <a:t>Es gibt eigentlich nur 3 Möglichkeiten:</a:t>
            </a:r>
          </a:p>
          <a:p>
            <a:pPr marL="1028700" lvl="1" indent="-342900">
              <a:buAutoNum type="arabicParenR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Weiternutzung durch Biogas und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methanisiertem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(grünen) Wasserstoff</a:t>
            </a:r>
          </a:p>
          <a:p>
            <a:pPr marL="1028700" lvl="1" indent="-342900">
              <a:buAutoNum type="arabicParenR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Umwidmung auf reinen (grünen) Wasserstoff</a:t>
            </a:r>
          </a:p>
          <a:p>
            <a:pPr marL="1028700" lvl="1" indent="-342900">
              <a:buAutoNum type="arabicParenR"/>
            </a:pP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Stilllegung und Rückbau</a:t>
            </a:r>
          </a:p>
          <a:p>
            <a:pPr marL="1028700" lvl="1" indent="-342900">
              <a:buAutoNum type="arabicParenR"/>
            </a:pP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/>
              <a:t> </a:t>
            </a:r>
            <a:r>
              <a:rPr lang="de-DE" dirty="0"/>
              <a:t>Bei der Berechnung der Kosten ist ein wichtiger Parameter die </a:t>
            </a:r>
            <a:r>
              <a:rPr lang="de-DE" b="1" dirty="0">
                <a:solidFill>
                  <a:schemeClr val="accent5"/>
                </a:solidFill>
              </a:rPr>
              <a:t>Netzlänge</a:t>
            </a:r>
            <a:r>
              <a:rPr lang="de-DE" dirty="0"/>
              <a:t>!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Wofür braucht man eine </a:t>
            </a:r>
            <a:r>
              <a:rPr lang="de-DE" dirty="0" err="1"/>
              <a:t>Topologieanalyse</a:t>
            </a:r>
            <a:r>
              <a:rPr lang="de-DE" dirty="0"/>
              <a:t> in Gasnetzen?</a:t>
            </a:r>
          </a:p>
          <a:p>
            <a:r>
              <a:rPr lang="de-DE" sz="2000" dirty="0"/>
              <a:t>Planung von Gasverteilnetzen</a:t>
            </a:r>
          </a:p>
        </p:txBody>
      </p:sp>
    </p:spTree>
    <p:extLst>
      <p:ext uri="{BB962C8B-B14F-4D97-AF65-F5344CB8AC3E}">
        <p14:creationId xmlns:p14="http://schemas.microsoft.com/office/powerpoint/2010/main" val="346343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0128F8-8473-4BE1-AF74-C14B24CFA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1800" dirty="0"/>
              <a:t>Abschalten von Verbrauchern und Rohre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90AAB6-DE6E-42A7-AF27-B48ED66EE009}"/>
              </a:ext>
            </a:extLst>
          </p:cNvPr>
          <p:cNvSpPr/>
          <p:nvPr/>
        </p:nvSpPr>
        <p:spPr>
          <a:xfrm>
            <a:off x="179462" y="117620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 = networks.simple_gas_networks.gas_tcross1()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327CF3-FD72-48BF-9AB7-CECDE7341000}"/>
              </a:ext>
            </a:extLst>
          </p:cNvPr>
          <p:cNvSpPr/>
          <p:nvPr/>
        </p:nvSpPr>
        <p:spPr>
          <a:xfrm>
            <a:off x="179462" y="1838404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(net) 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CFDCD1-84C5-4080-9FF2-6AFAF12F76EB}"/>
              </a:ext>
            </a:extLst>
          </p:cNvPr>
          <p:cNvSpPr/>
          <p:nvPr/>
        </p:nvSpPr>
        <p:spPr>
          <a:xfrm>
            <a:off x="179462" y="2500602"/>
            <a:ext cx="6096000" cy="341632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This </a:t>
            </a:r>
            <a:r>
              <a:rPr lang="de-DE" sz="1200" dirty="0" err="1">
                <a:solidFill>
                  <a:schemeClr val="bg1"/>
                </a:solidFill>
              </a:rPr>
              <a:t>pandapipes</a:t>
            </a:r>
            <a:r>
              <a:rPr lang="de-DE" sz="1200" dirty="0">
                <a:solidFill>
                  <a:schemeClr val="bg1"/>
                </a:solidFill>
              </a:rPr>
              <a:t> network </a:t>
            </a:r>
            <a:r>
              <a:rPr lang="de-DE" sz="1200" dirty="0" err="1">
                <a:solidFill>
                  <a:schemeClr val="bg1"/>
                </a:solidFill>
              </a:rPr>
              <a:t>includes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following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parameter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tables</a:t>
            </a:r>
            <a:r>
              <a:rPr lang="de-DE" sz="1200" dirty="0">
                <a:solidFill>
                  <a:schemeClr val="bg1"/>
                </a:solidFill>
              </a:rPr>
              <a:t>: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junction</a:t>
            </a:r>
            <a:r>
              <a:rPr lang="de-DE" sz="1200" dirty="0">
                <a:solidFill>
                  <a:schemeClr val="bg1"/>
                </a:solidFill>
              </a:rPr>
              <a:t> (4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junction_geodata</a:t>
            </a:r>
            <a:r>
              <a:rPr lang="de-DE" sz="1200" dirty="0">
                <a:solidFill>
                  <a:schemeClr val="bg1"/>
                </a:solidFill>
              </a:rPr>
              <a:t> (4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pipe</a:t>
            </a:r>
            <a:r>
              <a:rPr lang="de-DE" sz="1200" dirty="0">
                <a:solidFill>
                  <a:schemeClr val="bg1"/>
                </a:solidFill>
              </a:rPr>
              <a:t> (3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ext_grid</a:t>
            </a:r>
            <a:r>
              <a:rPr lang="de-DE" sz="1200" dirty="0">
                <a:solidFill>
                  <a:schemeClr val="bg1"/>
                </a:solidFill>
              </a:rPr>
              <a:t> (1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sink (2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).</a:t>
            </a:r>
          </a:p>
          <a:p>
            <a:r>
              <a:rPr lang="de-DE" sz="1200" dirty="0" err="1">
                <a:solidFill>
                  <a:schemeClr val="bg1"/>
                </a:solidFill>
              </a:rPr>
              <a:t>It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contains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following</a:t>
            </a:r>
            <a:r>
              <a:rPr lang="de-DE" sz="1200" dirty="0">
                <a:solidFill>
                  <a:schemeClr val="bg1"/>
                </a:solidFill>
              </a:rPr>
              <a:t> fluid: </a:t>
            </a:r>
          </a:p>
          <a:p>
            <a:r>
              <a:rPr lang="de-DE" sz="1200" dirty="0">
                <a:solidFill>
                  <a:schemeClr val="bg1"/>
                </a:solidFill>
              </a:rPr>
              <a:t>Fluid </a:t>
            </a:r>
            <a:r>
              <a:rPr lang="de-DE" sz="1200" dirty="0" err="1">
                <a:solidFill>
                  <a:schemeClr val="bg1"/>
                </a:solidFill>
              </a:rPr>
              <a:t>STANET_fluid</a:t>
            </a:r>
            <a:r>
              <a:rPr lang="de-DE" sz="1200" dirty="0">
                <a:solidFill>
                  <a:schemeClr val="bg1"/>
                </a:solidFill>
              </a:rPr>
              <a:t> (gas)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properties</a:t>
            </a:r>
            <a:r>
              <a:rPr lang="de-DE" sz="1200" dirty="0">
                <a:solidFill>
                  <a:schemeClr val="bg1"/>
                </a:solidFill>
              </a:rPr>
              <a:t>: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density</a:t>
            </a:r>
            <a:r>
              <a:rPr lang="de-DE" sz="1200" dirty="0">
                <a:solidFill>
                  <a:schemeClr val="bg1"/>
                </a:solidFill>
              </a:rPr>
              <a:t> (Constant)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viscosity</a:t>
            </a:r>
            <a:r>
              <a:rPr lang="de-DE" sz="1200" dirty="0">
                <a:solidFill>
                  <a:schemeClr val="bg1"/>
                </a:solidFill>
              </a:rPr>
              <a:t> (Constant)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heat_capacity</a:t>
            </a:r>
            <a:r>
              <a:rPr lang="de-DE" sz="1200" dirty="0">
                <a:solidFill>
                  <a:schemeClr val="bg1"/>
                </a:solidFill>
              </a:rPr>
              <a:t> (Constant)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der_compressibility</a:t>
            </a:r>
            <a:r>
              <a:rPr lang="de-DE" sz="1200" dirty="0">
                <a:solidFill>
                  <a:schemeClr val="bg1"/>
                </a:solidFill>
              </a:rPr>
              <a:t> (Constant)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compressibility</a:t>
            </a:r>
            <a:r>
              <a:rPr lang="de-DE" sz="1200" dirty="0">
                <a:solidFill>
                  <a:schemeClr val="bg1"/>
                </a:solidFill>
              </a:rPr>
              <a:t> (Constant)</a:t>
            </a:r>
          </a:p>
          <a:p>
            <a:r>
              <a:rPr lang="de-DE" sz="1200" dirty="0">
                <a:solidFill>
                  <a:schemeClr val="bg1"/>
                </a:solidFill>
              </a:rPr>
              <a:t>and </a:t>
            </a:r>
            <a:r>
              <a:rPr lang="de-DE" sz="1200" dirty="0" err="1">
                <a:solidFill>
                  <a:schemeClr val="bg1"/>
                </a:solidFill>
              </a:rPr>
              <a:t>uses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following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component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models</a:t>
            </a:r>
            <a:r>
              <a:rPr lang="de-DE" sz="1200" dirty="0">
                <a:solidFill>
                  <a:schemeClr val="bg1"/>
                </a:solidFill>
              </a:rPr>
              <a:t>: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Junction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Pipe</a:t>
            </a:r>
          </a:p>
          <a:p>
            <a:r>
              <a:rPr lang="de-DE" sz="1200" dirty="0">
                <a:solidFill>
                  <a:schemeClr val="bg1"/>
                </a:solidFill>
              </a:rPr>
              <a:t>   - </a:t>
            </a:r>
            <a:r>
              <a:rPr lang="de-DE" sz="1200" dirty="0" err="1">
                <a:solidFill>
                  <a:schemeClr val="bg1"/>
                </a:solidFill>
              </a:rPr>
              <a:t>ExtGrid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   - Sink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0DD685E-9234-470C-AF58-0A7BF1AE2DC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3227462" y="1637761"/>
            <a:ext cx="0" cy="20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3D6D9FF-A912-4189-99F2-2192CDC6A3E7}"/>
              </a:ext>
            </a:extLst>
          </p:cNvPr>
          <p:cNvSpPr txBox="1"/>
          <p:nvPr/>
        </p:nvSpPr>
        <p:spPr>
          <a:xfrm>
            <a:off x="6468296" y="1166842"/>
            <a:ext cx="4741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Lade das Schutterwald“ Netz aus </a:t>
            </a:r>
            <a:r>
              <a:rPr lang="de-DE" dirty="0" err="1"/>
              <a:t>pandapipes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Gebe die Infos auf den Bildschirm aus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284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F5258706-A27B-42CF-888E-C9B62692F6B3}"/>
              </a:ext>
            </a:extLst>
          </p:cNvPr>
          <p:cNvSpPr/>
          <p:nvPr/>
        </p:nvSpPr>
        <p:spPr>
          <a:xfrm>
            <a:off x="179462" y="3597779"/>
            <a:ext cx="6096000" cy="2307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0128F8-8473-4BE1-AF74-C14B24CFA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1800" dirty="0"/>
              <a:t>Einfaches Gasnetz Beispiel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90AAB6-DE6E-42A7-AF27-B48ED66EE009}"/>
              </a:ext>
            </a:extLst>
          </p:cNvPr>
          <p:cNvSpPr/>
          <p:nvPr/>
        </p:nvSpPr>
        <p:spPr>
          <a:xfrm>
            <a:off x="179462" y="117620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 = networks.simple_gas_networks.gas_tcross1()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327CF3-FD72-48BF-9AB7-CECDE7341000}"/>
              </a:ext>
            </a:extLst>
          </p:cNvPr>
          <p:cNvSpPr/>
          <p:nvPr/>
        </p:nvSpPr>
        <p:spPr>
          <a:xfrm>
            <a:off x="179462" y="1838404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(net) 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0DD685E-9234-470C-AF58-0A7BF1AE2DC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3227462" y="1637761"/>
            <a:ext cx="0" cy="20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3D6D9FF-A912-4189-99F2-2192CDC6A3E7}"/>
              </a:ext>
            </a:extLst>
          </p:cNvPr>
          <p:cNvSpPr txBox="1"/>
          <p:nvPr/>
        </p:nvSpPr>
        <p:spPr>
          <a:xfrm>
            <a:off x="6468296" y="1166842"/>
            <a:ext cx="47416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Lade das Schutterwald“ Netz aus </a:t>
            </a:r>
            <a:r>
              <a:rPr lang="de-DE" dirty="0" err="1"/>
              <a:t>pandapipes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Gebe die Infos auf den Bildschirm aus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43C8E8-C2C2-49D4-BA32-9B6BC35508D3}"/>
              </a:ext>
            </a:extLst>
          </p:cNvPr>
          <p:cNvSpPr/>
          <p:nvPr/>
        </p:nvSpPr>
        <p:spPr>
          <a:xfrm>
            <a:off x="179462" y="2671520"/>
            <a:ext cx="6096000" cy="75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, </a:t>
            </a:r>
            <a:r>
              <a:rPr lang="de-DE" dirty="0" err="1"/>
              <a:t>plot_sinks</a:t>
            </a:r>
            <a:r>
              <a:rPr lang="de-DE" dirty="0"/>
              <a:t>=True, </a:t>
            </a:r>
            <a:r>
              <a:rPr lang="de-DE" dirty="0" err="1"/>
              <a:t>plot_sources</a:t>
            </a:r>
            <a:r>
              <a:rPr lang="de-DE" dirty="0"/>
              <a:t>=True, </a:t>
            </a:r>
            <a:r>
              <a:rPr lang="de-DE" dirty="0" err="1"/>
              <a:t>sink_size</a:t>
            </a:r>
            <a:r>
              <a:rPr lang="de-DE" dirty="0"/>
              <a:t>=1.0, </a:t>
            </a:r>
            <a:r>
              <a:rPr lang="de-DE" dirty="0" err="1"/>
              <a:t>source_size</a:t>
            </a:r>
            <a:r>
              <a:rPr lang="de-DE" dirty="0"/>
              <a:t>=1.0)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295ADDA-F9CD-4147-82CC-558D48B2DC09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3227462" y="2299959"/>
            <a:ext cx="0" cy="37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602EE647-EB07-45AC-A13A-ECA850A3F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87" b="20652"/>
          <a:stretch/>
        </p:blipFill>
        <p:spPr>
          <a:xfrm>
            <a:off x="1075455" y="3773693"/>
            <a:ext cx="4304013" cy="1955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104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0128F8-8473-4BE1-AF74-C14B24CFA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1800" dirty="0"/>
              <a:t>Nutze das „</a:t>
            </a:r>
            <a:r>
              <a:rPr lang="de-DE" sz="1800" dirty="0" err="1"/>
              <a:t>in_service</a:t>
            </a:r>
            <a:r>
              <a:rPr lang="de-DE" sz="1800" dirty="0"/>
              <a:t>“ Feature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90AAB6-DE6E-42A7-AF27-B48ED66EE009}"/>
              </a:ext>
            </a:extLst>
          </p:cNvPr>
          <p:cNvSpPr/>
          <p:nvPr/>
        </p:nvSpPr>
        <p:spPr>
          <a:xfrm>
            <a:off x="179462" y="117620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 = networks.simple_gas_networks.gas_tcross1()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327CF3-FD72-48BF-9AB7-CECDE7341000}"/>
              </a:ext>
            </a:extLst>
          </p:cNvPr>
          <p:cNvSpPr/>
          <p:nvPr/>
        </p:nvSpPr>
        <p:spPr>
          <a:xfrm>
            <a:off x="179462" y="1838404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(net) 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0DD685E-9234-470C-AF58-0A7BF1AE2DC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3227462" y="1637761"/>
            <a:ext cx="0" cy="20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3D6D9FF-A912-4189-99F2-2192CDC6A3E7}"/>
              </a:ext>
            </a:extLst>
          </p:cNvPr>
          <p:cNvSpPr txBox="1"/>
          <p:nvPr/>
        </p:nvSpPr>
        <p:spPr>
          <a:xfrm>
            <a:off x="6468296" y="1166842"/>
            <a:ext cx="474168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Lade das Schutterwald“ Netz aus </a:t>
            </a:r>
            <a:r>
              <a:rPr lang="de-DE" dirty="0" err="1"/>
              <a:t>pandapipes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Gebe die Infos auf den Bildschirm aus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Schalte den ersten Verbraucher aus!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43C8E8-C2C2-49D4-BA32-9B6BC35508D3}"/>
              </a:ext>
            </a:extLst>
          </p:cNvPr>
          <p:cNvSpPr/>
          <p:nvPr/>
        </p:nvSpPr>
        <p:spPr>
          <a:xfrm>
            <a:off x="179462" y="2671520"/>
            <a:ext cx="6096000" cy="75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, </a:t>
            </a:r>
            <a:r>
              <a:rPr lang="de-DE" dirty="0" err="1"/>
              <a:t>plot_sinks</a:t>
            </a:r>
            <a:r>
              <a:rPr lang="de-DE" dirty="0"/>
              <a:t>=True, </a:t>
            </a:r>
            <a:r>
              <a:rPr lang="de-DE" dirty="0" err="1"/>
              <a:t>plot_sources</a:t>
            </a:r>
            <a:r>
              <a:rPr lang="de-DE" dirty="0"/>
              <a:t>=True, </a:t>
            </a:r>
            <a:r>
              <a:rPr lang="de-DE" dirty="0" err="1"/>
              <a:t>sink_size</a:t>
            </a:r>
            <a:r>
              <a:rPr lang="de-DE" dirty="0"/>
              <a:t>=1.0, </a:t>
            </a:r>
            <a:r>
              <a:rPr lang="de-DE" dirty="0" err="1"/>
              <a:t>source_size</a:t>
            </a:r>
            <a:r>
              <a:rPr lang="de-DE" dirty="0"/>
              <a:t>=1.0)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295ADDA-F9CD-4147-82CC-558D48B2DC09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3227462" y="2299959"/>
            <a:ext cx="0" cy="37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7B465DE-05D2-4A98-86C8-FBC7763F7766}"/>
              </a:ext>
            </a:extLst>
          </p:cNvPr>
          <p:cNvSpPr/>
          <p:nvPr/>
        </p:nvSpPr>
        <p:spPr>
          <a:xfrm>
            <a:off x="179462" y="3695591"/>
            <a:ext cx="6096000" cy="491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print</a:t>
            </a:r>
            <a:r>
              <a:rPr lang="de-DE" dirty="0"/>
              <a:t>(</a:t>
            </a:r>
            <a:r>
              <a:rPr lang="de-DE" dirty="0" err="1"/>
              <a:t>net.sink</a:t>
            </a:r>
            <a:r>
              <a:rPr lang="de-DE" dirty="0"/>
              <a:t>[„</a:t>
            </a:r>
            <a:r>
              <a:rPr lang="de-DE" dirty="0" err="1"/>
              <a:t>in_service</a:t>
            </a:r>
            <a:r>
              <a:rPr lang="de-DE" dirty="0"/>
              <a:t>“])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3126A5F-0350-4015-91FA-8875D40A3A30}"/>
              </a:ext>
            </a:extLst>
          </p:cNvPr>
          <p:cNvCxnSpPr>
            <a:endCxn id="14" idx="0"/>
          </p:cNvCxnSpPr>
          <p:nvPr/>
        </p:nvCxnSpPr>
        <p:spPr>
          <a:xfrm>
            <a:off x="3227462" y="3429000"/>
            <a:ext cx="0" cy="26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CC6F781D-E9A5-4455-865D-8238854685AA}"/>
              </a:ext>
            </a:extLst>
          </p:cNvPr>
          <p:cNvSpPr/>
          <p:nvPr/>
        </p:nvSpPr>
        <p:spPr>
          <a:xfrm>
            <a:off x="179462" y="4453071"/>
            <a:ext cx="6096000" cy="6487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, </a:t>
            </a:r>
            <a:r>
              <a:rPr lang="de-DE" dirty="0" err="1"/>
              <a:t>plot_sinks</a:t>
            </a:r>
            <a:r>
              <a:rPr lang="de-DE" dirty="0"/>
              <a:t>=True, </a:t>
            </a:r>
            <a:r>
              <a:rPr lang="de-DE" dirty="0" err="1"/>
              <a:t>plot_sources</a:t>
            </a:r>
            <a:r>
              <a:rPr lang="de-DE" dirty="0"/>
              <a:t>=True, </a:t>
            </a:r>
            <a:r>
              <a:rPr lang="de-DE" dirty="0" err="1"/>
              <a:t>sink_size</a:t>
            </a:r>
            <a:r>
              <a:rPr lang="de-DE" dirty="0"/>
              <a:t>=1.0, </a:t>
            </a:r>
            <a:r>
              <a:rPr lang="de-DE" dirty="0" err="1"/>
              <a:t>source_size</a:t>
            </a:r>
            <a:r>
              <a:rPr lang="de-DE" dirty="0"/>
              <a:t>=1.0)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5C2A8AD-F05D-4407-A620-D0AEAB3939B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3227462" y="4187439"/>
            <a:ext cx="0" cy="26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5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BEF1C11-7B20-4C4D-9A05-59E24A54ABB4}"/>
              </a:ext>
            </a:extLst>
          </p:cNvPr>
          <p:cNvSpPr/>
          <p:nvPr/>
        </p:nvSpPr>
        <p:spPr>
          <a:xfrm>
            <a:off x="384561" y="1931350"/>
            <a:ext cx="11237719" cy="32730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0128F8-8473-4BE1-AF74-C14B24CFA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1800" dirty="0"/>
              <a:t>Verbraucher 0 ist ausgeschaltet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EAE5E7A-8529-416E-BF56-95DCED7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30" b="11272"/>
          <a:stretch/>
        </p:blipFill>
        <p:spPr>
          <a:xfrm>
            <a:off x="6939185" y="2577183"/>
            <a:ext cx="3992174" cy="19813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756107F-82EC-4128-B15A-F356FD3B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17" y="2577183"/>
            <a:ext cx="4328535" cy="198137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379BA13-087F-4FD1-BABC-B235D14CF416}"/>
              </a:ext>
            </a:extLst>
          </p:cNvPr>
          <p:cNvSpPr txBox="1"/>
          <p:nvPr/>
        </p:nvSpPr>
        <p:spPr>
          <a:xfrm>
            <a:off x="2313432" y="2097033"/>
            <a:ext cx="103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Startnetz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51DB5C8-5B0A-4855-928C-771E30938E4F}"/>
              </a:ext>
            </a:extLst>
          </p:cNvPr>
          <p:cNvSpPr txBox="1"/>
          <p:nvPr/>
        </p:nvSpPr>
        <p:spPr>
          <a:xfrm>
            <a:off x="7182897" y="2109243"/>
            <a:ext cx="374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Netz mit abgeschaltetem Verbraucher</a:t>
            </a:r>
          </a:p>
        </p:txBody>
      </p:sp>
    </p:spTree>
    <p:extLst>
      <p:ext uri="{BB962C8B-B14F-4D97-AF65-F5344CB8AC3E}">
        <p14:creationId xmlns:p14="http://schemas.microsoft.com/office/powerpoint/2010/main" val="4248829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0128F8-8473-4BE1-AF74-C14B24CFA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1800" dirty="0"/>
              <a:t>Nutze das „</a:t>
            </a:r>
            <a:r>
              <a:rPr lang="de-DE" sz="1800" dirty="0" err="1"/>
              <a:t>in_service</a:t>
            </a:r>
            <a:r>
              <a:rPr lang="de-DE" sz="1800" dirty="0"/>
              <a:t>“ Feature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90AAB6-DE6E-42A7-AF27-B48ED66EE009}"/>
              </a:ext>
            </a:extLst>
          </p:cNvPr>
          <p:cNvSpPr/>
          <p:nvPr/>
        </p:nvSpPr>
        <p:spPr>
          <a:xfrm>
            <a:off x="179462" y="117620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 = networks.simple_gas_networks.gas_tcross1()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327CF3-FD72-48BF-9AB7-CECDE7341000}"/>
              </a:ext>
            </a:extLst>
          </p:cNvPr>
          <p:cNvSpPr/>
          <p:nvPr/>
        </p:nvSpPr>
        <p:spPr>
          <a:xfrm>
            <a:off x="179462" y="1838404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(net) 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0DD685E-9234-470C-AF58-0A7BF1AE2DC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3227462" y="1637761"/>
            <a:ext cx="0" cy="20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3D6D9FF-A912-4189-99F2-2192CDC6A3E7}"/>
              </a:ext>
            </a:extLst>
          </p:cNvPr>
          <p:cNvSpPr txBox="1"/>
          <p:nvPr/>
        </p:nvSpPr>
        <p:spPr>
          <a:xfrm>
            <a:off x="6496933" y="1181730"/>
            <a:ext cx="474168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Lade das Schutterwald“ Netz aus </a:t>
            </a:r>
            <a:r>
              <a:rPr lang="de-DE" dirty="0" err="1"/>
              <a:t>pandapipes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Gebe die Infos auf den Bildschirm aus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Schalte den ersten Verbraucher aus!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Schalte das Rohr zum Verbraucher ab!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43C8E8-C2C2-49D4-BA32-9B6BC35508D3}"/>
              </a:ext>
            </a:extLst>
          </p:cNvPr>
          <p:cNvSpPr/>
          <p:nvPr/>
        </p:nvSpPr>
        <p:spPr>
          <a:xfrm>
            <a:off x="179462" y="2474967"/>
            <a:ext cx="6096000" cy="75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, </a:t>
            </a:r>
            <a:r>
              <a:rPr lang="de-DE" dirty="0" err="1"/>
              <a:t>plot_sinks</a:t>
            </a:r>
            <a:r>
              <a:rPr lang="de-DE" dirty="0"/>
              <a:t>=True, </a:t>
            </a:r>
            <a:r>
              <a:rPr lang="de-DE" dirty="0" err="1"/>
              <a:t>plot_sources</a:t>
            </a:r>
            <a:r>
              <a:rPr lang="de-DE" dirty="0"/>
              <a:t>=True, </a:t>
            </a:r>
            <a:r>
              <a:rPr lang="de-DE" dirty="0" err="1"/>
              <a:t>sink_size</a:t>
            </a:r>
            <a:r>
              <a:rPr lang="de-DE" dirty="0"/>
              <a:t>=1.0, </a:t>
            </a:r>
            <a:r>
              <a:rPr lang="de-DE" dirty="0" err="1"/>
              <a:t>source_size</a:t>
            </a:r>
            <a:r>
              <a:rPr lang="de-DE" dirty="0"/>
              <a:t>=1.0)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295ADDA-F9CD-4147-82CC-558D48B2DC09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3227462" y="2299959"/>
            <a:ext cx="0" cy="175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7B465DE-05D2-4A98-86C8-FBC7763F7766}"/>
              </a:ext>
            </a:extLst>
          </p:cNvPr>
          <p:cNvSpPr/>
          <p:nvPr/>
        </p:nvSpPr>
        <p:spPr>
          <a:xfrm>
            <a:off x="179462" y="3379630"/>
            <a:ext cx="6096000" cy="491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print</a:t>
            </a:r>
            <a:r>
              <a:rPr lang="de-DE" dirty="0"/>
              <a:t>(</a:t>
            </a:r>
            <a:r>
              <a:rPr lang="de-DE" dirty="0" err="1"/>
              <a:t>net.sink</a:t>
            </a:r>
            <a:r>
              <a:rPr lang="de-DE" dirty="0"/>
              <a:t>[„</a:t>
            </a:r>
            <a:r>
              <a:rPr lang="de-DE" dirty="0" err="1"/>
              <a:t>in_service</a:t>
            </a:r>
            <a:r>
              <a:rPr lang="de-DE" dirty="0"/>
              <a:t>“])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3126A5F-0350-4015-91FA-8875D40A3A30}"/>
              </a:ext>
            </a:extLst>
          </p:cNvPr>
          <p:cNvCxnSpPr>
            <a:endCxn id="14" idx="0"/>
          </p:cNvCxnSpPr>
          <p:nvPr/>
        </p:nvCxnSpPr>
        <p:spPr>
          <a:xfrm>
            <a:off x="3227462" y="3113039"/>
            <a:ext cx="0" cy="26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CC6F781D-E9A5-4455-865D-8238854685AA}"/>
              </a:ext>
            </a:extLst>
          </p:cNvPr>
          <p:cNvSpPr/>
          <p:nvPr/>
        </p:nvSpPr>
        <p:spPr>
          <a:xfrm>
            <a:off x="179462" y="4026491"/>
            <a:ext cx="6096000" cy="491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(…)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5C2A8AD-F05D-4407-A620-D0AEAB3939B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227462" y="3871478"/>
            <a:ext cx="0" cy="155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8D09DDD-EBE7-493F-8468-4718C60DC337}"/>
              </a:ext>
            </a:extLst>
          </p:cNvPr>
          <p:cNvSpPr/>
          <p:nvPr/>
        </p:nvSpPr>
        <p:spPr>
          <a:xfrm>
            <a:off x="179462" y="4700368"/>
            <a:ext cx="6096000" cy="491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print</a:t>
            </a:r>
            <a:r>
              <a:rPr lang="de-DE" dirty="0"/>
              <a:t>(</a:t>
            </a:r>
            <a:r>
              <a:rPr lang="de-DE" dirty="0" err="1"/>
              <a:t>net.pipe</a:t>
            </a:r>
            <a:r>
              <a:rPr lang="de-DE" dirty="0"/>
              <a:t>[„</a:t>
            </a:r>
            <a:r>
              <a:rPr lang="de-DE" dirty="0" err="1"/>
              <a:t>in_service</a:t>
            </a:r>
            <a:r>
              <a:rPr lang="de-DE" dirty="0"/>
              <a:t>“])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28A8DA7-A9A8-49AF-BEB4-1C98BA0EDCE6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3227462" y="4518339"/>
            <a:ext cx="0" cy="18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5C566483-94F3-440E-837F-B3F1E7F07C6E}"/>
              </a:ext>
            </a:extLst>
          </p:cNvPr>
          <p:cNvSpPr/>
          <p:nvPr/>
        </p:nvSpPr>
        <p:spPr>
          <a:xfrm>
            <a:off x="179462" y="5429047"/>
            <a:ext cx="6096000" cy="491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(…)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658DE71-A290-419C-AB1B-A6CAC476FBFA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>
            <a:off x="3227462" y="5192216"/>
            <a:ext cx="0" cy="236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07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3D44FC4-4CCD-4022-B63A-37A87B08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Zeitreihenanalyse</a:t>
            </a:r>
          </a:p>
          <a:p>
            <a:r>
              <a:rPr lang="de-DE" sz="2000" dirty="0"/>
              <a:t>Was ist das?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3B6C31-D0B5-453D-99C6-D640319A8B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Netzsimulation in </a:t>
            </a:r>
            <a:r>
              <a:rPr lang="de-DE" dirty="0" err="1"/>
              <a:t>pandapipes</a:t>
            </a:r>
            <a:r>
              <a:rPr lang="de-DE" dirty="0"/>
              <a:t> mit </a:t>
            </a:r>
            <a:r>
              <a:rPr lang="de-DE" dirty="0" err="1">
                <a:solidFill>
                  <a:schemeClr val="bg1"/>
                </a:solidFill>
                <a:highlight>
                  <a:srgbClr val="000000"/>
                </a:highlight>
              </a:rPr>
              <a:t>pp.pipeflow</a:t>
            </a:r>
            <a:r>
              <a:rPr lang="de-DE" dirty="0">
                <a:solidFill>
                  <a:schemeClr val="bg1"/>
                </a:solidFill>
                <a:highlight>
                  <a:srgbClr val="000000"/>
                </a:highlight>
              </a:rPr>
              <a:t>(</a:t>
            </a:r>
            <a:r>
              <a:rPr lang="de-DE" dirty="0" err="1">
                <a:solidFill>
                  <a:schemeClr val="bg1"/>
                </a:solidFill>
                <a:highlight>
                  <a:srgbClr val="000000"/>
                </a:highlight>
              </a:rPr>
              <a:t>net</a:t>
            </a:r>
            <a:r>
              <a:rPr lang="de-DE" dirty="0">
                <a:solidFill>
                  <a:schemeClr val="bg1"/>
                </a:solidFill>
                <a:highlight>
                  <a:srgbClr val="000000"/>
                </a:highlight>
              </a:rPr>
              <a:t>) </a:t>
            </a:r>
            <a:r>
              <a:rPr lang="de-DE" dirty="0">
                <a:solidFill>
                  <a:schemeClr val="tx1"/>
                </a:solidFill>
              </a:rPr>
              <a:t> ist immer nur für </a:t>
            </a:r>
            <a:r>
              <a:rPr lang="de-DE" b="1" dirty="0">
                <a:solidFill>
                  <a:schemeClr val="tx1"/>
                </a:solidFill>
              </a:rPr>
              <a:t>EINEN</a:t>
            </a:r>
            <a:r>
              <a:rPr lang="de-DE" dirty="0">
                <a:solidFill>
                  <a:schemeClr val="tx1"/>
                </a:solidFill>
              </a:rPr>
              <a:t> Zeitschritt.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C29EF6-7500-420A-928C-F0D58219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25" y="2496292"/>
            <a:ext cx="3922035" cy="12935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6791179-B381-4507-A6AD-26C2C972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133" y="2134785"/>
            <a:ext cx="3544935" cy="32380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3EC7DF-0073-429F-B6EF-915C95B744E9}"/>
              </a:ext>
            </a:extLst>
          </p:cNvPr>
          <p:cNvSpPr txBox="1"/>
          <p:nvPr/>
        </p:nvSpPr>
        <p:spPr>
          <a:xfrm>
            <a:off x="2237057" y="4675503"/>
            <a:ext cx="364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i</a:t>
            </a:r>
            <a:r>
              <a:rPr lang="de-DE" dirty="0"/>
              <a:t>(t=t</a:t>
            </a:r>
            <a:r>
              <a:rPr lang="de-DE" baseline="-25000" dirty="0"/>
              <a:t>0</a:t>
            </a:r>
            <a:r>
              <a:rPr lang="de-DE" dirty="0"/>
              <a:t>) mit X={P, T, </a:t>
            </a:r>
            <a:r>
              <a:rPr lang="de-DE" dirty="0" err="1"/>
              <a:t>m_dot</a:t>
            </a:r>
            <a:r>
              <a:rPr lang="de-DE" dirty="0"/>
              <a:t>, …}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E47405-ED4F-486B-BDB4-599A85B7CD14}"/>
              </a:ext>
            </a:extLst>
          </p:cNvPr>
          <p:cNvSpPr txBox="1"/>
          <p:nvPr/>
        </p:nvSpPr>
        <p:spPr>
          <a:xfrm>
            <a:off x="2237056" y="5135891"/>
            <a:ext cx="129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Res_X</a:t>
            </a:r>
            <a:r>
              <a:rPr lang="de-DE" baseline="-25000" dirty="0" err="1"/>
              <a:t>i</a:t>
            </a:r>
            <a:r>
              <a:rPr lang="de-DE" dirty="0"/>
              <a:t>(t=t</a:t>
            </a:r>
            <a:r>
              <a:rPr lang="de-DE" baseline="-25000" dirty="0"/>
              <a:t>0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456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BEF1C11-7B20-4C4D-9A05-59E24A54ABB4}"/>
              </a:ext>
            </a:extLst>
          </p:cNvPr>
          <p:cNvSpPr/>
          <p:nvPr/>
        </p:nvSpPr>
        <p:spPr>
          <a:xfrm>
            <a:off x="384561" y="1311464"/>
            <a:ext cx="11237719" cy="43498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0128F8-8473-4BE1-AF74-C14B24CFA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1800" dirty="0"/>
              <a:t>Verbraucher 0 und das damit verbundene Rohe sind „ausgeschaltet“ 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EAE5E7A-8529-416E-BF56-95DCED7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30" b="11272"/>
          <a:stretch/>
        </p:blipFill>
        <p:spPr>
          <a:xfrm>
            <a:off x="6291072" y="1500099"/>
            <a:ext cx="5102352" cy="19813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756107F-82EC-4128-B15A-F356FD3B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21" y="1500098"/>
            <a:ext cx="4994408" cy="198627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4ECB4F-3EAA-41BC-A7E7-D72609448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39" b="28348"/>
          <a:stretch/>
        </p:blipFill>
        <p:spPr>
          <a:xfrm>
            <a:off x="3409771" y="3629508"/>
            <a:ext cx="5821720" cy="19823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9CDA89C-16DC-4C1E-991D-5372668A7774}"/>
              </a:ext>
            </a:extLst>
          </p:cNvPr>
          <p:cNvSpPr txBox="1"/>
          <p:nvPr/>
        </p:nvSpPr>
        <p:spPr>
          <a:xfrm>
            <a:off x="1014984" y="1572253"/>
            <a:ext cx="103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Startnetz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39E1F9-771F-493B-A2BE-0F6BD0BB57C0}"/>
              </a:ext>
            </a:extLst>
          </p:cNvPr>
          <p:cNvSpPr txBox="1"/>
          <p:nvPr/>
        </p:nvSpPr>
        <p:spPr>
          <a:xfrm>
            <a:off x="6340865" y="1572253"/>
            <a:ext cx="2526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Netz mit abgeschaltetem</a:t>
            </a:r>
          </a:p>
          <a:p>
            <a:r>
              <a:rPr lang="de-DE" dirty="0">
                <a:solidFill>
                  <a:schemeClr val="accent5"/>
                </a:solidFill>
              </a:rPr>
              <a:t> Verbraucher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AD1B25-7DF2-4F08-A2D9-5D97C5A94927}"/>
              </a:ext>
            </a:extLst>
          </p:cNvPr>
          <p:cNvSpPr txBox="1"/>
          <p:nvPr/>
        </p:nvSpPr>
        <p:spPr>
          <a:xfrm>
            <a:off x="3569090" y="3751190"/>
            <a:ext cx="2526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Netz mit abgeschaltetem</a:t>
            </a:r>
          </a:p>
          <a:p>
            <a:r>
              <a:rPr lang="de-DE" dirty="0">
                <a:solidFill>
                  <a:schemeClr val="accent5"/>
                </a:solidFill>
              </a:rPr>
              <a:t> Verbraucher und Rohr</a:t>
            </a:r>
          </a:p>
        </p:txBody>
      </p:sp>
    </p:spTree>
    <p:extLst>
      <p:ext uri="{BB962C8B-B14F-4D97-AF65-F5344CB8AC3E}">
        <p14:creationId xmlns:p14="http://schemas.microsoft.com/office/powerpoint/2010/main" val="129396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0128F8-8473-4BE1-AF74-C14B24CFA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1800" dirty="0"/>
              <a:t>Netzlängenberechnung</a:t>
            </a:r>
            <a:endParaRPr lang="de-DE" sz="20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C125506-9D58-42A8-A14E-251D43854E31}"/>
              </a:ext>
            </a:extLst>
          </p:cNvPr>
          <p:cNvSpPr/>
          <p:nvPr/>
        </p:nvSpPr>
        <p:spPr>
          <a:xfrm>
            <a:off x="555867" y="1637761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Length = …. .sum()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2B26B82-ABA6-413B-B1DB-02990872DE2A}"/>
              </a:ext>
            </a:extLst>
          </p:cNvPr>
          <p:cNvSpPr/>
          <p:nvPr/>
        </p:nvSpPr>
        <p:spPr>
          <a:xfrm>
            <a:off x="555867" y="3581568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Length = …. .sum()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113B2E5-2057-4661-AA69-9BD1BD271922}"/>
              </a:ext>
            </a:extLst>
          </p:cNvPr>
          <p:cNvSpPr/>
          <p:nvPr/>
        </p:nvSpPr>
        <p:spPr>
          <a:xfrm>
            <a:off x="6760464" y="1699794"/>
            <a:ext cx="44317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Berechne die Netzlänge des Startnetzes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Berechne die Netzlänge mit abgeschaltetem Verbraucher (und Rohr)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23BDD4-93DF-4035-B983-1D1C2E135C7F}"/>
              </a:ext>
            </a:extLst>
          </p:cNvPr>
          <p:cNvSpPr txBox="1"/>
          <p:nvPr/>
        </p:nvSpPr>
        <p:spPr>
          <a:xfrm>
            <a:off x="2734056" y="2450592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15 km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CD5C553-45E1-48AE-8B8C-FDF0250CAB65}"/>
              </a:ext>
            </a:extLst>
          </p:cNvPr>
          <p:cNvSpPr txBox="1"/>
          <p:nvPr/>
        </p:nvSpPr>
        <p:spPr>
          <a:xfrm>
            <a:off x="2764645" y="444391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km</a:t>
            </a:r>
          </a:p>
        </p:txBody>
      </p:sp>
    </p:spTree>
    <p:extLst>
      <p:ext uri="{BB962C8B-B14F-4D97-AF65-F5344CB8AC3E}">
        <p14:creationId xmlns:p14="http://schemas.microsoft.com/office/powerpoint/2010/main" val="4044809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ACF971B-4AE8-4314-BD19-8C3005B0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1423242"/>
            <a:ext cx="5919493" cy="4102407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Gasnetz Schutterwald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27DBAC-B510-4CBA-BA2B-110BD057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90" y="1332350"/>
            <a:ext cx="5982474" cy="42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75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Gasnetz Schutterwald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9132F39-9832-40E5-AD48-46A34BF90D7B}"/>
              </a:ext>
            </a:extLst>
          </p:cNvPr>
          <p:cNvSpPr/>
          <p:nvPr/>
        </p:nvSpPr>
        <p:spPr>
          <a:xfrm>
            <a:off x="179462" y="117620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</a:t>
            </a:r>
            <a:r>
              <a:rPr lang="de-DE" dirty="0"/>
              <a:t> = </a:t>
            </a:r>
            <a:r>
              <a:rPr lang="de-DE" dirty="0" err="1"/>
              <a:t>netzworks.schutterwald</a:t>
            </a:r>
            <a:r>
              <a:rPr lang="de-DE" dirty="0"/>
              <a:t>()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F1E783-B71F-4D3A-BE73-25AC894234FE}"/>
              </a:ext>
            </a:extLst>
          </p:cNvPr>
          <p:cNvSpPr txBox="1"/>
          <p:nvPr/>
        </p:nvSpPr>
        <p:spPr>
          <a:xfrm>
            <a:off x="6468296" y="1166842"/>
            <a:ext cx="4741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Lade das Schutterwald“ Netz aus </a:t>
            </a:r>
            <a:r>
              <a:rPr lang="de-DE" dirty="0" err="1"/>
              <a:t>pandapipes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Gebe die Infos auf den Bildschirm aus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2932F5D-CFC5-48FA-983C-0DC4C86F21A0}"/>
              </a:ext>
            </a:extLst>
          </p:cNvPr>
          <p:cNvSpPr/>
          <p:nvPr/>
        </p:nvSpPr>
        <p:spPr>
          <a:xfrm>
            <a:off x="179462" y="1751302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print</a:t>
            </a:r>
            <a:r>
              <a:rPr lang="de-DE" dirty="0"/>
              <a:t> (</a:t>
            </a:r>
            <a:r>
              <a:rPr lang="de-DE" dirty="0" err="1"/>
              <a:t>net</a:t>
            </a:r>
            <a:r>
              <a:rPr lang="de-DE" dirty="0"/>
              <a:t>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133DE44-21FD-4FD5-963A-F8FA999B0415}"/>
              </a:ext>
            </a:extLst>
          </p:cNvPr>
          <p:cNvSpPr/>
          <p:nvPr/>
        </p:nvSpPr>
        <p:spPr>
          <a:xfrm>
            <a:off x="179462" y="2326398"/>
            <a:ext cx="6096000" cy="36009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#     This </a:t>
            </a:r>
            <a:r>
              <a:rPr lang="de-DE" sz="1200" dirty="0" err="1">
                <a:solidFill>
                  <a:schemeClr val="bg1"/>
                </a:solidFill>
              </a:rPr>
              <a:t>pandapipes</a:t>
            </a:r>
            <a:r>
              <a:rPr lang="de-DE" sz="1200" dirty="0">
                <a:solidFill>
                  <a:schemeClr val="bg1"/>
                </a:solidFill>
              </a:rPr>
              <a:t> network </a:t>
            </a:r>
            <a:r>
              <a:rPr lang="de-DE" sz="1200" dirty="0" err="1">
                <a:solidFill>
                  <a:schemeClr val="bg1"/>
                </a:solidFill>
              </a:rPr>
              <a:t>includes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following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parameter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tables</a:t>
            </a:r>
            <a:r>
              <a:rPr lang="de-DE" sz="1200" dirty="0">
                <a:solidFill>
                  <a:schemeClr val="bg1"/>
                </a:solidFill>
              </a:rPr>
              <a:t>: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junction</a:t>
            </a:r>
            <a:r>
              <a:rPr lang="de-DE" sz="1200" dirty="0">
                <a:solidFill>
                  <a:schemeClr val="bg1"/>
                </a:solidFill>
              </a:rPr>
              <a:t> (2559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junction_geodata</a:t>
            </a:r>
            <a:r>
              <a:rPr lang="de-DE" sz="1200" dirty="0">
                <a:solidFill>
                  <a:schemeClr val="bg1"/>
                </a:solidFill>
              </a:rPr>
              <a:t> (2559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pipe</a:t>
            </a:r>
            <a:r>
              <a:rPr lang="de-DE" sz="1200" dirty="0">
                <a:solidFill>
                  <a:schemeClr val="bg1"/>
                </a:solidFill>
              </a:rPr>
              <a:t> (2559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ext_grid</a:t>
            </a:r>
            <a:r>
              <a:rPr lang="de-DE" sz="1200" dirty="0">
                <a:solidFill>
                  <a:schemeClr val="bg1"/>
                </a:solidFill>
              </a:rPr>
              <a:t> (1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sink (1506 </a:t>
            </a:r>
            <a:r>
              <a:rPr lang="de-DE" sz="1200" dirty="0" err="1">
                <a:solidFill>
                  <a:schemeClr val="bg1"/>
                </a:solidFill>
              </a:rPr>
              <a:t>elements</a:t>
            </a:r>
            <a:r>
              <a:rPr lang="de-DE" sz="1200" dirty="0">
                <a:solidFill>
                  <a:schemeClr val="bg1"/>
                </a:solidFill>
              </a:rPr>
              <a:t>).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</a:t>
            </a:r>
            <a:r>
              <a:rPr lang="de-DE" sz="1200" dirty="0" err="1">
                <a:solidFill>
                  <a:schemeClr val="bg1"/>
                </a:solidFill>
              </a:rPr>
              <a:t>It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contains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following</a:t>
            </a:r>
            <a:r>
              <a:rPr lang="de-DE" sz="1200" dirty="0">
                <a:solidFill>
                  <a:schemeClr val="bg1"/>
                </a:solidFill>
              </a:rPr>
              <a:t> fluid: 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Fluid </a:t>
            </a:r>
            <a:r>
              <a:rPr lang="de-DE" sz="1200" dirty="0" err="1">
                <a:solidFill>
                  <a:schemeClr val="bg1"/>
                </a:solidFill>
              </a:rPr>
              <a:t>hgas</a:t>
            </a:r>
            <a:r>
              <a:rPr lang="de-DE" sz="1200" dirty="0">
                <a:solidFill>
                  <a:schemeClr val="bg1"/>
                </a:solidFill>
              </a:rPr>
              <a:t> (gas)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properties</a:t>
            </a:r>
            <a:r>
              <a:rPr lang="de-DE" sz="1200" dirty="0">
                <a:solidFill>
                  <a:schemeClr val="bg1"/>
                </a:solidFill>
              </a:rPr>
              <a:t>: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density</a:t>
            </a:r>
            <a:r>
              <a:rPr lang="de-DE" sz="1200" dirty="0">
                <a:solidFill>
                  <a:schemeClr val="bg1"/>
                </a:solidFill>
              </a:rPr>
              <a:t> (</a:t>
            </a:r>
            <a:r>
              <a:rPr lang="de-DE" sz="1200" dirty="0" err="1">
                <a:solidFill>
                  <a:schemeClr val="bg1"/>
                </a:solidFill>
              </a:rPr>
              <a:t>InterExtra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viscosity</a:t>
            </a:r>
            <a:r>
              <a:rPr lang="de-DE" sz="1200" dirty="0">
                <a:solidFill>
                  <a:schemeClr val="bg1"/>
                </a:solidFill>
              </a:rPr>
              <a:t> (</a:t>
            </a:r>
            <a:r>
              <a:rPr lang="de-DE" sz="1200" dirty="0" err="1">
                <a:solidFill>
                  <a:schemeClr val="bg1"/>
                </a:solidFill>
              </a:rPr>
              <a:t>InterExtra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heat_capacity</a:t>
            </a:r>
            <a:r>
              <a:rPr lang="de-DE" sz="1200" dirty="0">
                <a:solidFill>
                  <a:schemeClr val="bg1"/>
                </a:solidFill>
              </a:rPr>
              <a:t> (</a:t>
            </a:r>
            <a:r>
              <a:rPr lang="de-DE" sz="1200" dirty="0" err="1">
                <a:solidFill>
                  <a:schemeClr val="bg1"/>
                </a:solidFill>
              </a:rPr>
              <a:t>InterExtra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molar_mass</a:t>
            </a:r>
            <a:r>
              <a:rPr lang="de-DE" sz="1200" dirty="0">
                <a:solidFill>
                  <a:schemeClr val="bg1"/>
                </a:solidFill>
              </a:rPr>
              <a:t> (Constant)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compressibility</a:t>
            </a:r>
            <a:r>
              <a:rPr lang="de-DE" sz="1200" dirty="0">
                <a:solidFill>
                  <a:schemeClr val="bg1"/>
                </a:solidFill>
              </a:rPr>
              <a:t> (Linear)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der_compressibility</a:t>
            </a:r>
            <a:r>
              <a:rPr lang="de-DE" sz="1200" dirty="0">
                <a:solidFill>
                  <a:schemeClr val="bg1"/>
                </a:solidFill>
              </a:rPr>
              <a:t> (Constant)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and </a:t>
            </a:r>
            <a:r>
              <a:rPr lang="de-DE" sz="1200" dirty="0" err="1">
                <a:solidFill>
                  <a:schemeClr val="bg1"/>
                </a:solidFill>
              </a:rPr>
              <a:t>uses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following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component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models</a:t>
            </a:r>
            <a:r>
              <a:rPr lang="de-DE" sz="1200" dirty="0">
                <a:solidFill>
                  <a:schemeClr val="bg1"/>
                </a:solidFill>
              </a:rPr>
              <a:t>: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Junction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Pipe</a:t>
            </a:r>
          </a:p>
          <a:p>
            <a:r>
              <a:rPr lang="de-DE" sz="1200" dirty="0">
                <a:solidFill>
                  <a:schemeClr val="bg1"/>
                </a:solidFill>
              </a:rPr>
              <a:t>#        - </a:t>
            </a:r>
            <a:r>
              <a:rPr lang="de-DE" sz="1200" dirty="0" err="1">
                <a:solidFill>
                  <a:schemeClr val="bg1"/>
                </a:solidFill>
              </a:rPr>
              <a:t>ExtGrid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#        - Sink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B2DF110-0441-48E1-BBDD-87FBC9229F2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3227462" y="1637761"/>
            <a:ext cx="0" cy="11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4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Gasnetz Schutterwald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9132F39-9832-40E5-AD48-46A34BF90D7B}"/>
              </a:ext>
            </a:extLst>
          </p:cNvPr>
          <p:cNvSpPr/>
          <p:nvPr/>
        </p:nvSpPr>
        <p:spPr>
          <a:xfrm>
            <a:off x="179462" y="117620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</a:t>
            </a:r>
            <a:r>
              <a:rPr lang="de-DE" dirty="0"/>
              <a:t> = </a:t>
            </a:r>
            <a:r>
              <a:rPr lang="de-DE" dirty="0" err="1"/>
              <a:t>netzworks.schutterwald</a:t>
            </a:r>
            <a:r>
              <a:rPr lang="de-DE" dirty="0"/>
              <a:t>()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F1E783-B71F-4D3A-BE73-25AC894234FE}"/>
              </a:ext>
            </a:extLst>
          </p:cNvPr>
          <p:cNvSpPr txBox="1"/>
          <p:nvPr/>
        </p:nvSpPr>
        <p:spPr>
          <a:xfrm>
            <a:off x="6468296" y="1166842"/>
            <a:ext cx="474168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Lade das Schutterwald“ Netz aus </a:t>
            </a:r>
            <a:r>
              <a:rPr lang="de-DE" dirty="0" err="1"/>
              <a:t>pandapipes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Gebe die Infos auf den Bildschirm aus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 (spiele mit den Parametern)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2932F5D-CFC5-48FA-983C-0DC4C86F21A0}"/>
              </a:ext>
            </a:extLst>
          </p:cNvPr>
          <p:cNvSpPr/>
          <p:nvPr/>
        </p:nvSpPr>
        <p:spPr>
          <a:xfrm>
            <a:off x="179462" y="1853473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print</a:t>
            </a:r>
            <a:r>
              <a:rPr lang="de-DE" dirty="0"/>
              <a:t> (</a:t>
            </a:r>
            <a:r>
              <a:rPr lang="de-DE" dirty="0" err="1"/>
              <a:t>net</a:t>
            </a:r>
            <a:r>
              <a:rPr lang="de-DE" dirty="0"/>
              <a:t>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B2DF110-0441-48E1-BBDD-87FBC9229F2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3227462" y="1637761"/>
            <a:ext cx="0" cy="215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BE5E4D4C-2CA0-47E2-B995-9217EBC28822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F369A9-C82D-4E17-8FE7-A70DD0F75C66}"/>
              </a:ext>
            </a:extLst>
          </p:cNvPr>
          <p:cNvSpPr/>
          <p:nvPr/>
        </p:nvSpPr>
        <p:spPr>
          <a:xfrm>
            <a:off x="179462" y="2671520"/>
            <a:ext cx="6096000" cy="75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, </a:t>
            </a:r>
            <a:r>
              <a:rPr lang="de-DE" dirty="0" err="1"/>
              <a:t>plot_sinks</a:t>
            </a:r>
            <a:r>
              <a:rPr lang="de-DE" dirty="0"/>
              <a:t>=True, </a:t>
            </a:r>
            <a:r>
              <a:rPr lang="de-DE" dirty="0" err="1"/>
              <a:t>plot_sources</a:t>
            </a:r>
            <a:r>
              <a:rPr lang="de-DE" dirty="0"/>
              <a:t>=True, </a:t>
            </a:r>
            <a:r>
              <a:rPr lang="de-DE" dirty="0" err="1"/>
              <a:t>sink_size</a:t>
            </a:r>
            <a:r>
              <a:rPr lang="de-DE" dirty="0"/>
              <a:t>=1.0, </a:t>
            </a:r>
            <a:r>
              <a:rPr lang="de-DE" dirty="0" err="1"/>
              <a:t>source_size</a:t>
            </a:r>
            <a:r>
              <a:rPr lang="de-DE" dirty="0"/>
              <a:t>=1.0)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D76C8-4218-4F42-855D-B316E7351899}"/>
              </a:ext>
            </a:extLst>
          </p:cNvPr>
          <p:cNvSpPr/>
          <p:nvPr/>
        </p:nvSpPr>
        <p:spPr>
          <a:xfrm>
            <a:off x="6816600" y="3158695"/>
            <a:ext cx="4654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Simple Plot — </a:t>
            </a:r>
            <a:r>
              <a:rPr lang="fr-FR" dirty="0" err="1">
                <a:hlinkClick r:id="rId2"/>
              </a:rPr>
              <a:t>pandapipes</a:t>
            </a:r>
            <a:r>
              <a:rPr lang="fr-FR" dirty="0">
                <a:hlinkClick r:id="rId2"/>
              </a:rPr>
              <a:t> 0.9.0 documentation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72E6999-43FC-4312-AD38-AE5FA7EADFD8}"/>
              </a:ext>
            </a:extLst>
          </p:cNvPr>
          <p:cNvCxnSpPr>
            <a:stCxn id="12" idx="2"/>
            <a:endCxn id="9" idx="0"/>
          </p:cNvCxnSpPr>
          <p:nvPr/>
        </p:nvCxnSpPr>
        <p:spPr>
          <a:xfrm>
            <a:off x="3227462" y="2315028"/>
            <a:ext cx="0" cy="35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4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Gasnetz Schutterwald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365959-C485-4BFF-B43F-CBB36EA7E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3" y="1234867"/>
            <a:ext cx="5684977" cy="43882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AE1AB4-BB14-4F27-BF1E-DEF1224D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22" y="1234867"/>
            <a:ext cx="5684978" cy="43882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FF226C-E89A-4014-8D45-11414E03A9C3}"/>
              </a:ext>
            </a:extLst>
          </p:cNvPr>
          <p:cNvSpPr txBox="1"/>
          <p:nvPr/>
        </p:nvSpPr>
        <p:spPr>
          <a:xfrm>
            <a:off x="7178467" y="965675"/>
            <a:ext cx="2233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Begrenzung auf &lt;25m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955F296-1F72-4CE6-B48C-21ADE216C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52386">
            <a:off x="5609453" y="462403"/>
            <a:ext cx="2200993" cy="5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20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Gasnetz Schutterwald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9132F39-9832-40E5-AD48-46A34BF90D7B}"/>
              </a:ext>
            </a:extLst>
          </p:cNvPr>
          <p:cNvSpPr/>
          <p:nvPr/>
        </p:nvSpPr>
        <p:spPr>
          <a:xfrm>
            <a:off x="179462" y="117620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</a:t>
            </a:r>
            <a:r>
              <a:rPr lang="de-DE" dirty="0"/>
              <a:t> = </a:t>
            </a:r>
            <a:r>
              <a:rPr lang="de-DE" dirty="0" err="1"/>
              <a:t>netzworks.schutterwald</a:t>
            </a:r>
            <a:r>
              <a:rPr lang="de-DE" dirty="0"/>
              <a:t>()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F1E783-B71F-4D3A-BE73-25AC894234FE}"/>
              </a:ext>
            </a:extLst>
          </p:cNvPr>
          <p:cNvSpPr txBox="1"/>
          <p:nvPr/>
        </p:nvSpPr>
        <p:spPr>
          <a:xfrm>
            <a:off x="6468296" y="1166842"/>
            <a:ext cx="474168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Lade das Schutterwald“ Netz aus </a:t>
            </a:r>
            <a:r>
              <a:rPr lang="de-DE" dirty="0" err="1"/>
              <a:t>pandapipes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Gebe die Infos auf den Bildschirm aus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 (spiele mit den Parametern)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Berechne das Netz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für alle Einheiten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Rohrlängen in km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Rohrdurchmesser in m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Mittlere Gasgeschwindigkeit  in  m/s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Masseflüsse für Gasverbraucher in kg/s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2932F5D-CFC5-48FA-983C-0DC4C86F21A0}"/>
              </a:ext>
            </a:extLst>
          </p:cNvPr>
          <p:cNvSpPr/>
          <p:nvPr/>
        </p:nvSpPr>
        <p:spPr>
          <a:xfrm>
            <a:off x="179462" y="1853473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print</a:t>
            </a:r>
            <a:r>
              <a:rPr lang="de-DE" dirty="0"/>
              <a:t> (</a:t>
            </a:r>
            <a:r>
              <a:rPr lang="de-DE" dirty="0" err="1"/>
              <a:t>net</a:t>
            </a:r>
            <a:r>
              <a:rPr lang="de-DE" dirty="0"/>
              <a:t>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B2DF110-0441-48E1-BBDD-87FBC9229F2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3227462" y="1637761"/>
            <a:ext cx="0" cy="215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BE5E4D4C-2CA0-47E2-B995-9217EBC28822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F369A9-C82D-4E17-8FE7-A70DD0F75C66}"/>
              </a:ext>
            </a:extLst>
          </p:cNvPr>
          <p:cNvSpPr/>
          <p:nvPr/>
        </p:nvSpPr>
        <p:spPr>
          <a:xfrm>
            <a:off x="179462" y="2671520"/>
            <a:ext cx="6096000" cy="75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, </a:t>
            </a:r>
            <a:r>
              <a:rPr lang="de-DE" dirty="0" err="1"/>
              <a:t>plot_sinks</a:t>
            </a:r>
            <a:r>
              <a:rPr lang="de-DE" dirty="0"/>
              <a:t>=True, </a:t>
            </a:r>
            <a:r>
              <a:rPr lang="de-DE" dirty="0" err="1"/>
              <a:t>plot_sources</a:t>
            </a:r>
            <a:r>
              <a:rPr lang="de-DE" dirty="0"/>
              <a:t>=True, </a:t>
            </a:r>
            <a:r>
              <a:rPr lang="de-DE" dirty="0" err="1"/>
              <a:t>sink_size</a:t>
            </a:r>
            <a:r>
              <a:rPr lang="de-DE" dirty="0"/>
              <a:t>=1.0, </a:t>
            </a:r>
            <a:r>
              <a:rPr lang="de-DE" dirty="0" err="1"/>
              <a:t>source_size</a:t>
            </a:r>
            <a:r>
              <a:rPr lang="de-DE" dirty="0"/>
              <a:t>=1.0)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D76C8-4218-4F42-855D-B316E7351899}"/>
              </a:ext>
            </a:extLst>
          </p:cNvPr>
          <p:cNvSpPr/>
          <p:nvPr/>
        </p:nvSpPr>
        <p:spPr>
          <a:xfrm>
            <a:off x="6816600" y="3158695"/>
            <a:ext cx="4654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Simple Plot — </a:t>
            </a:r>
            <a:r>
              <a:rPr lang="fr-FR" dirty="0" err="1">
                <a:hlinkClick r:id="rId2"/>
              </a:rPr>
              <a:t>pandapipes</a:t>
            </a:r>
            <a:r>
              <a:rPr lang="fr-FR" dirty="0">
                <a:hlinkClick r:id="rId2"/>
              </a:rPr>
              <a:t> 0.9.0 documentation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72E6999-43FC-4312-AD38-AE5FA7EADFD8}"/>
              </a:ext>
            </a:extLst>
          </p:cNvPr>
          <p:cNvCxnSpPr>
            <a:stCxn id="12" idx="2"/>
            <a:endCxn id="9" idx="0"/>
          </p:cNvCxnSpPr>
          <p:nvPr/>
        </p:nvCxnSpPr>
        <p:spPr>
          <a:xfrm>
            <a:off x="3227462" y="2315028"/>
            <a:ext cx="0" cy="35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844A078-4D33-4736-BC4B-726FD9329E60}"/>
              </a:ext>
            </a:extLst>
          </p:cNvPr>
          <p:cNvSpPr/>
          <p:nvPr/>
        </p:nvSpPr>
        <p:spPr>
          <a:xfrm>
            <a:off x="179462" y="3863315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pp.pipeflow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D6BEDD7-BB63-4AD9-B897-01B77DFEFA62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227462" y="3429000"/>
            <a:ext cx="0" cy="43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0F1ECC50-8C76-4F01-8CCD-03F2D6FBF616}"/>
              </a:ext>
            </a:extLst>
          </p:cNvPr>
          <p:cNvSpPr/>
          <p:nvPr/>
        </p:nvSpPr>
        <p:spPr>
          <a:xfrm>
            <a:off x="179462" y="466757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df.plot</a:t>
            </a:r>
            <a:r>
              <a:rPr lang="de-DE" dirty="0"/>
              <a:t>()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07102E4-91B2-4508-B385-89DCA0BADFCC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>
            <a:off x="3227462" y="4324870"/>
            <a:ext cx="0" cy="34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9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4FB07D3-CEDA-4305-8554-6D308766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165" y="2891781"/>
            <a:ext cx="4198086" cy="2931997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Gasnetz Schutterwald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23ADE-2DBE-40B7-A27C-23068365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311"/>
            <a:ext cx="4111694" cy="287166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B839749-E1C5-4DAE-A202-C9FCC849A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6921"/>
            <a:ext cx="4512180" cy="30005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AB1E682-3A56-48CE-9907-84A5F4581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35" y="121088"/>
            <a:ext cx="4064545" cy="296419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2B8A66D-7B24-4816-84E0-9E032AA8A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65" y="6073989"/>
            <a:ext cx="2200993" cy="5722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20AF0DA-298B-48AF-93D7-D6A27D1625BB}"/>
              </a:ext>
            </a:extLst>
          </p:cNvPr>
          <p:cNvSpPr txBox="1"/>
          <p:nvPr/>
        </p:nvSpPr>
        <p:spPr>
          <a:xfrm>
            <a:off x="4353511" y="2753706"/>
            <a:ext cx="153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net.pipe.index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994FE8-2488-4882-AE11-C711FA9FFA69}"/>
              </a:ext>
            </a:extLst>
          </p:cNvPr>
          <p:cNvSpPr txBox="1"/>
          <p:nvPr/>
        </p:nvSpPr>
        <p:spPr>
          <a:xfrm>
            <a:off x="4353511" y="5655494"/>
            <a:ext cx="188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net.res_sink.index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05AB6D1-B2C5-434D-9E99-25464DB26F45}"/>
              </a:ext>
            </a:extLst>
          </p:cNvPr>
          <p:cNvSpPr txBox="1"/>
          <p:nvPr/>
        </p:nvSpPr>
        <p:spPr>
          <a:xfrm>
            <a:off x="10055033" y="2780913"/>
            <a:ext cx="153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net.pipe.index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465D0F3-4EC3-4EEC-AE17-E4FFEB749020}"/>
              </a:ext>
            </a:extLst>
          </p:cNvPr>
          <p:cNvSpPr txBox="1"/>
          <p:nvPr/>
        </p:nvSpPr>
        <p:spPr>
          <a:xfrm>
            <a:off x="10055033" y="5454446"/>
            <a:ext cx="153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net.pipe.index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382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Gasnetz Schutterwald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9132F39-9832-40E5-AD48-46A34BF90D7B}"/>
              </a:ext>
            </a:extLst>
          </p:cNvPr>
          <p:cNvSpPr/>
          <p:nvPr/>
        </p:nvSpPr>
        <p:spPr>
          <a:xfrm>
            <a:off x="179462" y="117620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</a:t>
            </a:r>
            <a:r>
              <a:rPr lang="de-DE" dirty="0"/>
              <a:t> = </a:t>
            </a:r>
            <a:r>
              <a:rPr lang="de-DE" dirty="0" err="1"/>
              <a:t>netzworks.schutterwald</a:t>
            </a:r>
            <a:r>
              <a:rPr lang="de-DE" dirty="0"/>
              <a:t>()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F1E783-B71F-4D3A-BE73-25AC894234FE}"/>
              </a:ext>
            </a:extLst>
          </p:cNvPr>
          <p:cNvSpPr txBox="1"/>
          <p:nvPr/>
        </p:nvSpPr>
        <p:spPr>
          <a:xfrm>
            <a:off x="6468296" y="1166842"/>
            <a:ext cx="474168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Lade das Schutterwald“ Netz aus </a:t>
            </a:r>
            <a:r>
              <a:rPr lang="de-DE" dirty="0" err="1"/>
              <a:t>pandapipes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Gebe die Infos auf den Bildschirm aus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 (spiele mit den Parametern)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Berechne das Netz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für alle Einheiten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Rohrlängen in km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Rohrdurchmesser in m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Mittlere Gasgeschwindigkeit  in  m/s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Masseflüsse für Gasverbraucher in kg/s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Berechne die Netzlänge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2932F5D-CFC5-48FA-983C-0DC4C86F21A0}"/>
              </a:ext>
            </a:extLst>
          </p:cNvPr>
          <p:cNvSpPr/>
          <p:nvPr/>
        </p:nvSpPr>
        <p:spPr>
          <a:xfrm>
            <a:off x="179462" y="1853473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print</a:t>
            </a:r>
            <a:r>
              <a:rPr lang="de-DE" dirty="0"/>
              <a:t> (</a:t>
            </a:r>
            <a:r>
              <a:rPr lang="de-DE" dirty="0" err="1"/>
              <a:t>net</a:t>
            </a:r>
            <a:r>
              <a:rPr lang="de-DE" dirty="0"/>
              <a:t>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B2DF110-0441-48E1-BBDD-87FBC9229F2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3227462" y="1637761"/>
            <a:ext cx="0" cy="215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BE5E4D4C-2CA0-47E2-B995-9217EBC28822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F369A9-C82D-4E17-8FE7-A70DD0F75C66}"/>
              </a:ext>
            </a:extLst>
          </p:cNvPr>
          <p:cNvSpPr/>
          <p:nvPr/>
        </p:nvSpPr>
        <p:spPr>
          <a:xfrm>
            <a:off x="179462" y="2671520"/>
            <a:ext cx="6096000" cy="75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, </a:t>
            </a:r>
            <a:r>
              <a:rPr lang="de-DE" dirty="0" err="1"/>
              <a:t>plot_sinks</a:t>
            </a:r>
            <a:r>
              <a:rPr lang="de-DE" dirty="0"/>
              <a:t>=True, </a:t>
            </a:r>
            <a:r>
              <a:rPr lang="de-DE" dirty="0" err="1"/>
              <a:t>plot_sources</a:t>
            </a:r>
            <a:r>
              <a:rPr lang="de-DE" dirty="0"/>
              <a:t>=True, </a:t>
            </a:r>
            <a:r>
              <a:rPr lang="de-DE" dirty="0" err="1"/>
              <a:t>sink_size</a:t>
            </a:r>
            <a:r>
              <a:rPr lang="de-DE" dirty="0"/>
              <a:t>=1.0, </a:t>
            </a:r>
            <a:r>
              <a:rPr lang="de-DE" dirty="0" err="1"/>
              <a:t>source_size</a:t>
            </a:r>
            <a:r>
              <a:rPr lang="de-DE" dirty="0"/>
              <a:t>=1.0)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D76C8-4218-4F42-855D-B316E7351899}"/>
              </a:ext>
            </a:extLst>
          </p:cNvPr>
          <p:cNvSpPr/>
          <p:nvPr/>
        </p:nvSpPr>
        <p:spPr>
          <a:xfrm>
            <a:off x="6816600" y="2865594"/>
            <a:ext cx="4654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Simple Plot — </a:t>
            </a:r>
            <a:r>
              <a:rPr lang="fr-FR" dirty="0" err="1">
                <a:hlinkClick r:id="rId2"/>
              </a:rPr>
              <a:t>pandapipes</a:t>
            </a:r>
            <a:r>
              <a:rPr lang="fr-FR" dirty="0">
                <a:hlinkClick r:id="rId2"/>
              </a:rPr>
              <a:t> 0.9.0 documentation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72E6999-43FC-4312-AD38-AE5FA7EADFD8}"/>
              </a:ext>
            </a:extLst>
          </p:cNvPr>
          <p:cNvCxnSpPr>
            <a:stCxn id="12" idx="2"/>
            <a:endCxn id="9" idx="0"/>
          </p:cNvCxnSpPr>
          <p:nvPr/>
        </p:nvCxnSpPr>
        <p:spPr>
          <a:xfrm>
            <a:off x="3227462" y="2315028"/>
            <a:ext cx="0" cy="35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844A078-4D33-4736-BC4B-726FD9329E60}"/>
              </a:ext>
            </a:extLst>
          </p:cNvPr>
          <p:cNvSpPr/>
          <p:nvPr/>
        </p:nvSpPr>
        <p:spPr>
          <a:xfrm>
            <a:off x="179462" y="3863315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pp.pipeflow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D6BEDD7-BB63-4AD9-B897-01B77DFEFA62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227462" y="3429000"/>
            <a:ext cx="0" cy="43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0F1ECC50-8C76-4F01-8CCD-03F2D6FBF616}"/>
              </a:ext>
            </a:extLst>
          </p:cNvPr>
          <p:cNvSpPr/>
          <p:nvPr/>
        </p:nvSpPr>
        <p:spPr>
          <a:xfrm>
            <a:off x="179462" y="466757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df.plot</a:t>
            </a:r>
            <a:r>
              <a:rPr lang="de-DE" dirty="0"/>
              <a:t>()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07102E4-91B2-4508-B385-89DCA0BADFCC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>
            <a:off x="3227462" y="4324870"/>
            <a:ext cx="0" cy="34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B77B416-F68E-4C7A-89E8-3AC3EE0F27D8}"/>
              </a:ext>
            </a:extLst>
          </p:cNvPr>
          <p:cNvSpPr/>
          <p:nvPr/>
        </p:nvSpPr>
        <p:spPr>
          <a:xfrm>
            <a:off x="179462" y="5367993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Network_length</a:t>
            </a:r>
            <a:r>
              <a:rPr lang="de-DE" dirty="0"/>
              <a:t> = 101.18609998438805 km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B9056AD-A49A-473E-A63A-690F062044D8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>
            <a:off x="3227462" y="5129131"/>
            <a:ext cx="0" cy="23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47581F1-0A3C-4DF2-B403-4DEDAF0FA0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Gasnetz Schutterwald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9132F39-9832-40E5-AD48-46A34BF90D7B}"/>
              </a:ext>
            </a:extLst>
          </p:cNvPr>
          <p:cNvSpPr/>
          <p:nvPr/>
        </p:nvSpPr>
        <p:spPr>
          <a:xfrm>
            <a:off x="179462" y="117620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</a:t>
            </a:r>
            <a:r>
              <a:rPr lang="de-DE" dirty="0"/>
              <a:t> = </a:t>
            </a:r>
            <a:r>
              <a:rPr lang="de-DE" dirty="0" err="1"/>
              <a:t>netzworks.schutterwald</a:t>
            </a:r>
            <a:r>
              <a:rPr lang="de-DE" dirty="0"/>
              <a:t>()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F1E783-B71F-4D3A-BE73-25AC894234FE}"/>
              </a:ext>
            </a:extLst>
          </p:cNvPr>
          <p:cNvSpPr txBox="1"/>
          <p:nvPr/>
        </p:nvSpPr>
        <p:spPr>
          <a:xfrm>
            <a:off x="6468296" y="1166842"/>
            <a:ext cx="4741683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Lade das Schutterwald“ Netz aus </a:t>
            </a:r>
            <a:r>
              <a:rPr lang="de-DE" dirty="0" err="1"/>
              <a:t>pandapipes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Gebe die Infos auf den Bildschirm aus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das Netz (spiele mit den Parametern)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Berechne das Netz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Plotte für alle Einheiten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200" dirty="0"/>
              <a:t>Rohrlängen in km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200" dirty="0"/>
              <a:t>Rohrdurchmesser in m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200" dirty="0"/>
              <a:t>Mittlere Gasgeschwindigkeit  in  m/s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200" dirty="0"/>
              <a:t>Masseflüsse für Gasverbraucher in kg/s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Berechne die Netzlänge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Schalte X Haushalte ab!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2932F5D-CFC5-48FA-983C-0DC4C86F21A0}"/>
              </a:ext>
            </a:extLst>
          </p:cNvPr>
          <p:cNvSpPr/>
          <p:nvPr/>
        </p:nvSpPr>
        <p:spPr>
          <a:xfrm>
            <a:off x="179462" y="1853473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print</a:t>
            </a:r>
            <a:r>
              <a:rPr lang="de-DE" dirty="0"/>
              <a:t> (</a:t>
            </a:r>
            <a:r>
              <a:rPr lang="de-DE" dirty="0" err="1"/>
              <a:t>net</a:t>
            </a:r>
            <a:r>
              <a:rPr lang="de-DE" dirty="0"/>
              <a:t>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B2DF110-0441-48E1-BBDD-87FBC9229F2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3227462" y="1637761"/>
            <a:ext cx="0" cy="215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BE5E4D4C-2CA0-47E2-B995-9217EBC28822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F369A9-C82D-4E17-8FE7-A70DD0F75C66}"/>
              </a:ext>
            </a:extLst>
          </p:cNvPr>
          <p:cNvSpPr/>
          <p:nvPr/>
        </p:nvSpPr>
        <p:spPr>
          <a:xfrm>
            <a:off x="179462" y="2532299"/>
            <a:ext cx="6096000" cy="75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plot.simple_plot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, </a:t>
            </a:r>
            <a:r>
              <a:rPr lang="de-DE" dirty="0" err="1"/>
              <a:t>plot_sinks</a:t>
            </a:r>
            <a:r>
              <a:rPr lang="de-DE" dirty="0"/>
              <a:t>=True, </a:t>
            </a:r>
            <a:r>
              <a:rPr lang="de-DE" dirty="0" err="1"/>
              <a:t>plot_sources</a:t>
            </a:r>
            <a:r>
              <a:rPr lang="de-DE" dirty="0"/>
              <a:t>=True, </a:t>
            </a:r>
            <a:r>
              <a:rPr lang="de-DE" dirty="0" err="1"/>
              <a:t>sink_size</a:t>
            </a:r>
            <a:r>
              <a:rPr lang="de-DE" dirty="0"/>
              <a:t>=1.0, </a:t>
            </a:r>
            <a:r>
              <a:rPr lang="de-DE" dirty="0" err="1"/>
              <a:t>source_size</a:t>
            </a:r>
            <a:r>
              <a:rPr lang="de-DE" dirty="0"/>
              <a:t>=1.0)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D76C8-4218-4F42-855D-B316E7351899}"/>
              </a:ext>
            </a:extLst>
          </p:cNvPr>
          <p:cNvSpPr/>
          <p:nvPr/>
        </p:nvSpPr>
        <p:spPr>
          <a:xfrm>
            <a:off x="6816600" y="2865594"/>
            <a:ext cx="4654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Simple Plot — </a:t>
            </a:r>
            <a:r>
              <a:rPr lang="fr-FR" dirty="0" err="1">
                <a:hlinkClick r:id="rId2"/>
              </a:rPr>
              <a:t>pandapipes</a:t>
            </a:r>
            <a:r>
              <a:rPr lang="fr-FR" dirty="0">
                <a:hlinkClick r:id="rId2"/>
              </a:rPr>
              <a:t> 0.9.0 documentation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72E6999-43FC-4312-AD38-AE5FA7EADFD8}"/>
              </a:ext>
            </a:extLst>
          </p:cNvPr>
          <p:cNvCxnSpPr>
            <a:stCxn id="12" idx="2"/>
            <a:endCxn id="9" idx="0"/>
          </p:cNvCxnSpPr>
          <p:nvPr/>
        </p:nvCxnSpPr>
        <p:spPr>
          <a:xfrm>
            <a:off x="3227462" y="2315028"/>
            <a:ext cx="0" cy="21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844A078-4D33-4736-BC4B-726FD9329E60}"/>
              </a:ext>
            </a:extLst>
          </p:cNvPr>
          <p:cNvSpPr/>
          <p:nvPr/>
        </p:nvSpPr>
        <p:spPr>
          <a:xfrm>
            <a:off x="179462" y="3510446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pp.pipeflow</a:t>
            </a:r>
            <a:r>
              <a:rPr lang="de-DE" dirty="0"/>
              <a:t>(</a:t>
            </a:r>
            <a:r>
              <a:rPr lang="de-DE" dirty="0" err="1"/>
              <a:t>net</a:t>
            </a:r>
            <a:r>
              <a:rPr lang="de-DE" dirty="0"/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D6BEDD7-BB63-4AD9-B897-01B77DFEFA62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227462" y="3289779"/>
            <a:ext cx="0" cy="22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0F1ECC50-8C76-4F01-8CCD-03F2D6FBF616}"/>
              </a:ext>
            </a:extLst>
          </p:cNvPr>
          <p:cNvSpPr/>
          <p:nvPr/>
        </p:nvSpPr>
        <p:spPr>
          <a:xfrm>
            <a:off x="179462" y="4195063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df.plot</a:t>
            </a:r>
            <a:r>
              <a:rPr lang="de-DE" dirty="0"/>
              <a:t>()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07102E4-91B2-4508-B385-89DCA0BADFCC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>
            <a:off x="3227462" y="3972001"/>
            <a:ext cx="0" cy="22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B77B416-F68E-4C7A-89E8-3AC3EE0F27D8}"/>
              </a:ext>
            </a:extLst>
          </p:cNvPr>
          <p:cNvSpPr/>
          <p:nvPr/>
        </p:nvSpPr>
        <p:spPr>
          <a:xfrm>
            <a:off x="179462" y="4872330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Network_length</a:t>
            </a:r>
            <a:r>
              <a:rPr lang="de-DE" dirty="0"/>
              <a:t> = 101.18609998438805 km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B9056AD-A49A-473E-A63A-690F062044D8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>
            <a:off x="3227462" y="4656618"/>
            <a:ext cx="0" cy="215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275AB8EE-1823-42F5-A23A-3F963DCE1B57}"/>
              </a:ext>
            </a:extLst>
          </p:cNvPr>
          <p:cNvSpPr/>
          <p:nvPr/>
        </p:nvSpPr>
        <p:spPr>
          <a:xfrm>
            <a:off x="168939" y="5486285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net.sink</a:t>
            </a:r>
            <a:r>
              <a:rPr lang="de-DE" dirty="0"/>
              <a:t>[„</a:t>
            </a:r>
            <a:r>
              <a:rPr lang="de-DE" dirty="0" err="1"/>
              <a:t>in_service</a:t>
            </a:r>
            <a:r>
              <a:rPr lang="de-DE" dirty="0"/>
              <a:t>“]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16429B4-84DA-47D6-8D2D-2EB72D8B3D40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flipH="1">
            <a:off x="3216939" y="5333885"/>
            <a:ext cx="10523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7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>
            <a:extLst>
              <a:ext uri="{FF2B5EF4-FFF2-40B4-BE49-F238E27FC236}">
                <a16:creationId xmlns:a16="http://schemas.microsoft.com/office/drawing/2014/main" id="{889AFB4E-BB41-4FB8-9C4D-263BA2EA377F}"/>
              </a:ext>
            </a:extLst>
          </p:cNvPr>
          <p:cNvSpPr/>
          <p:nvPr/>
        </p:nvSpPr>
        <p:spPr>
          <a:xfrm>
            <a:off x="1301193" y="1889535"/>
            <a:ext cx="2706694" cy="35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CAE892-04B7-46F7-8600-4FDE530C60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6545"/>
            <a:ext cx="8875516" cy="717437"/>
          </a:xfrm>
        </p:spPr>
        <p:txBody>
          <a:bodyPr/>
          <a:lstStyle/>
          <a:p>
            <a:r>
              <a:rPr lang="de-DE" dirty="0"/>
              <a:t>Zeitabhängige Netzsimulation</a:t>
            </a:r>
          </a:p>
          <a:p>
            <a:r>
              <a:rPr lang="de-DE" sz="2000" dirty="0"/>
              <a:t>Von statische, dynamisch und quasi statischen Berechnungen…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774DC55-4C43-4B9E-9C63-7572DD951C4D}"/>
              </a:ext>
            </a:extLst>
          </p:cNvPr>
          <p:cNvCxnSpPr/>
          <p:nvPr/>
        </p:nvCxnSpPr>
        <p:spPr>
          <a:xfrm>
            <a:off x="4891476" y="3643869"/>
            <a:ext cx="1767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81207AB-DFF5-44F9-803A-E1BDE17DB88C}"/>
              </a:ext>
            </a:extLst>
          </p:cNvPr>
          <p:cNvCxnSpPr>
            <a:cxnSpLocks/>
          </p:cNvCxnSpPr>
          <p:nvPr/>
        </p:nvCxnSpPr>
        <p:spPr>
          <a:xfrm flipV="1">
            <a:off x="4891476" y="2355000"/>
            <a:ext cx="0" cy="1288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A9785B8-5F7E-4B1D-8855-0D56CF5116DC}"/>
              </a:ext>
            </a:extLst>
          </p:cNvPr>
          <p:cNvSpPr/>
          <p:nvPr/>
        </p:nvSpPr>
        <p:spPr>
          <a:xfrm>
            <a:off x="6524504" y="3643869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35CD9DE-B26F-45B7-9854-6171776DEEB0}"/>
              </a:ext>
            </a:extLst>
          </p:cNvPr>
          <p:cNvSpPr/>
          <p:nvPr/>
        </p:nvSpPr>
        <p:spPr>
          <a:xfrm>
            <a:off x="4506861" y="2170334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i</a:t>
            </a:r>
            <a:endParaRPr lang="de-DE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65CBC6EE-650D-4D9A-B84B-E986582EF4AA}"/>
              </a:ext>
            </a:extLst>
          </p:cNvPr>
          <p:cNvSpPr/>
          <p:nvPr/>
        </p:nvSpPr>
        <p:spPr>
          <a:xfrm>
            <a:off x="4952436" y="2603202"/>
            <a:ext cx="1593669" cy="701033"/>
          </a:xfrm>
          <a:custGeom>
            <a:avLst/>
            <a:gdLst>
              <a:gd name="connsiteX0" fmla="*/ 0 w 1593669"/>
              <a:gd name="connsiteY0" fmla="*/ 701033 h 701033"/>
              <a:gd name="connsiteX1" fmla="*/ 269966 w 1593669"/>
              <a:gd name="connsiteY1" fmla="*/ 492027 h 701033"/>
              <a:gd name="connsiteX2" fmla="*/ 531223 w 1593669"/>
              <a:gd name="connsiteY2" fmla="*/ 587821 h 701033"/>
              <a:gd name="connsiteX3" fmla="*/ 931818 w 1593669"/>
              <a:gd name="connsiteY3" fmla="*/ 82724 h 701033"/>
              <a:gd name="connsiteX4" fmla="*/ 1227909 w 1593669"/>
              <a:gd name="connsiteY4" fmla="*/ 56598 h 701033"/>
              <a:gd name="connsiteX5" fmla="*/ 1593669 w 1593669"/>
              <a:gd name="connsiteY5" fmla="*/ 640073 h 70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3669" h="701033">
                <a:moveTo>
                  <a:pt x="0" y="701033"/>
                </a:moveTo>
                <a:cubicBezTo>
                  <a:pt x="90714" y="605964"/>
                  <a:pt x="181429" y="510896"/>
                  <a:pt x="269966" y="492027"/>
                </a:cubicBezTo>
                <a:cubicBezTo>
                  <a:pt x="358503" y="473158"/>
                  <a:pt x="420914" y="656038"/>
                  <a:pt x="531223" y="587821"/>
                </a:cubicBezTo>
                <a:cubicBezTo>
                  <a:pt x="641532" y="519604"/>
                  <a:pt x="815704" y="171261"/>
                  <a:pt x="931818" y="82724"/>
                </a:cubicBezTo>
                <a:cubicBezTo>
                  <a:pt x="1047932" y="-5813"/>
                  <a:pt x="1117601" y="-36294"/>
                  <a:pt x="1227909" y="56598"/>
                </a:cubicBezTo>
                <a:cubicBezTo>
                  <a:pt x="1338218" y="149489"/>
                  <a:pt x="1465943" y="394781"/>
                  <a:pt x="1593669" y="64007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7AD1BC2-0C29-43A8-BADE-889F3F71D1F5}"/>
              </a:ext>
            </a:extLst>
          </p:cNvPr>
          <p:cNvCxnSpPr>
            <a:cxnSpLocks/>
          </p:cNvCxnSpPr>
          <p:nvPr/>
        </p:nvCxnSpPr>
        <p:spPr>
          <a:xfrm>
            <a:off x="8226859" y="3530658"/>
            <a:ext cx="0" cy="19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5C4730B-4644-4F9E-B3CC-47AA2452408A}"/>
              </a:ext>
            </a:extLst>
          </p:cNvPr>
          <p:cNvCxnSpPr>
            <a:cxnSpLocks/>
          </p:cNvCxnSpPr>
          <p:nvPr/>
        </p:nvCxnSpPr>
        <p:spPr>
          <a:xfrm>
            <a:off x="8448927" y="3530658"/>
            <a:ext cx="0" cy="19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FC53678-A166-4B98-8229-08B747314BAF}"/>
              </a:ext>
            </a:extLst>
          </p:cNvPr>
          <p:cNvCxnSpPr>
            <a:cxnSpLocks/>
          </p:cNvCxnSpPr>
          <p:nvPr/>
        </p:nvCxnSpPr>
        <p:spPr>
          <a:xfrm>
            <a:off x="8623099" y="3530657"/>
            <a:ext cx="0" cy="19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1C5DBA8-D5AB-477B-9533-BE401EBEFA93}"/>
              </a:ext>
            </a:extLst>
          </p:cNvPr>
          <p:cNvCxnSpPr/>
          <p:nvPr/>
        </p:nvCxnSpPr>
        <p:spPr>
          <a:xfrm>
            <a:off x="1685808" y="3628126"/>
            <a:ext cx="1767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EE24985-92B0-488F-946E-276A0E99F5E9}"/>
              </a:ext>
            </a:extLst>
          </p:cNvPr>
          <p:cNvCxnSpPr>
            <a:cxnSpLocks/>
          </p:cNvCxnSpPr>
          <p:nvPr/>
        </p:nvCxnSpPr>
        <p:spPr>
          <a:xfrm flipV="1">
            <a:off x="1685808" y="2339257"/>
            <a:ext cx="0" cy="1288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55D0744-87B9-491C-AB4B-3A020A5B3CE8}"/>
              </a:ext>
            </a:extLst>
          </p:cNvPr>
          <p:cNvCxnSpPr/>
          <p:nvPr/>
        </p:nvCxnSpPr>
        <p:spPr>
          <a:xfrm>
            <a:off x="2356368" y="2393294"/>
            <a:ext cx="0" cy="12348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B09A67C6-BAA6-45B2-8622-A7D5D060A76B}"/>
              </a:ext>
            </a:extLst>
          </p:cNvPr>
          <p:cNvSpPr txBox="1"/>
          <p:nvPr/>
        </p:nvSpPr>
        <p:spPr>
          <a:xfrm>
            <a:off x="2229570" y="361763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  <a:r>
              <a:rPr lang="de-DE" baseline="-25000" dirty="0"/>
              <a:t>0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7C99356-7A26-474F-BBD2-907F1B7F40FA}"/>
              </a:ext>
            </a:extLst>
          </p:cNvPr>
          <p:cNvSpPr/>
          <p:nvPr/>
        </p:nvSpPr>
        <p:spPr>
          <a:xfrm>
            <a:off x="3318836" y="3628126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7D548E2-C6FE-410B-A33C-D65FD06F3A84}"/>
              </a:ext>
            </a:extLst>
          </p:cNvPr>
          <p:cNvSpPr/>
          <p:nvPr/>
        </p:nvSpPr>
        <p:spPr>
          <a:xfrm>
            <a:off x="1301193" y="2154591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i</a:t>
            </a:r>
            <a:endParaRPr lang="de-DE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5572C54-713F-41EF-84BF-EABAFD2895A2}"/>
              </a:ext>
            </a:extLst>
          </p:cNvPr>
          <p:cNvCxnSpPr>
            <a:cxnSpLocks/>
          </p:cNvCxnSpPr>
          <p:nvPr/>
        </p:nvCxnSpPr>
        <p:spPr>
          <a:xfrm>
            <a:off x="7923500" y="3642083"/>
            <a:ext cx="2010240" cy="6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B986CCA-DBA1-48D3-9602-02A1C3A9F3F0}"/>
              </a:ext>
            </a:extLst>
          </p:cNvPr>
          <p:cNvCxnSpPr>
            <a:cxnSpLocks/>
          </p:cNvCxnSpPr>
          <p:nvPr/>
        </p:nvCxnSpPr>
        <p:spPr>
          <a:xfrm flipV="1">
            <a:off x="7923500" y="2353214"/>
            <a:ext cx="0" cy="1288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6CF640B-87A8-469B-8400-1B3121AA466D}"/>
              </a:ext>
            </a:extLst>
          </p:cNvPr>
          <p:cNvSpPr txBox="1"/>
          <p:nvPr/>
        </p:nvSpPr>
        <p:spPr>
          <a:xfrm>
            <a:off x="8097143" y="3649006"/>
            <a:ext cx="1955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</a:t>
            </a:r>
            <a:r>
              <a:rPr lang="de-DE" baseline="-25000" dirty="0"/>
              <a:t>0  </a:t>
            </a:r>
            <a:r>
              <a:rPr lang="de-DE" dirty="0"/>
              <a:t>t</a:t>
            </a:r>
            <a:r>
              <a:rPr lang="de-DE" baseline="-25000" dirty="0"/>
              <a:t>1 </a:t>
            </a:r>
            <a:r>
              <a:rPr lang="de-DE" dirty="0"/>
              <a:t>t</a:t>
            </a:r>
            <a:r>
              <a:rPr lang="de-DE" baseline="-25000" dirty="0"/>
              <a:t>2 …                      </a:t>
            </a:r>
            <a:r>
              <a:rPr lang="de-DE" dirty="0" err="1"/>
              <a:t>t</a:t>
            </a:r>
            <a:r>
              <a:rPr lang="de-DE" baseline="-25000" dirty="0" err="1"/>
              <a:t>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932DE2B-C64D-4957-924F-ED888725C30B}"/>
              </a:ext>
            </a:extLst>
          </p:cNvPr>
          <p:cNvSpPr/>
          <p:nvPr/>
        </p:nvSpPr>
        <p:spPr>
          <a:xfrm>
            <a:off x="9791483" y="365298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0D71794-058D-48F9-A7DC-E7CBE6F43529}"/>
              </a:ext>
            </a:extLst>
          </p:cNvPr>
          <p:cNvSpPr/>
          <p:nvPr/>
        </p:nvSpPr>
        <p:spPr>
          <a:xfrm>
            <a:off x="7538885" y="2168548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i</a:t>
            </a:r>
            <a:endParaRPr lang="de-DE" dirty="0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F619204-6C86-412E-A9D8-0B4C8C70B176}"/>
              </a:ext>
            </a:extLst>
          </p:cNvPr>
          <p:cNvCxnSpPr>
            <a:cxnSpLocks/>
          </p:cNvCxnSpPr>
          <p:nvPr/>
        </p:nvCxnSpPr>
        <p:spPr>
          <a:xfrm>
            <a:off x="8846190" y="3530657"/>
            <a:ext cx="0" cy="19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A885282-8C87-4F24-B728-7704220750AA}"/>
              </a:ext>
            </a:extLst>
          </p:cNvPr>
          <p:cNvCxnSpPr>
            <a:cxnSpLocks/>
          </p:cNvCxnSpPr>
          <p:nvPr/>
        </p:nvCxnSpPr>
        <p:spPr>
          <a:xfrm>
            <a:off x="9075569" y="3530657"/>
            <a:ext cx="0" cy="19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FDB0588B-83EA-41D3-A09C-B6B77C9AEA2F}"/>
              </a:ext>
            </a:extLst>
          </p:cNvPr>
          <p:cNvCxnSpPr>
            <a:cxnSpLocks/>
          </p:cNvCxnSpPr>
          <p:nvPr/>
        </p:nvCxnSpPr>
        <p:spPr>
          <a:xfrm>
            <a:off x="9296053" y="3530545"/>
            <a:ext cx="0" cy="19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leichschenkliges Dreieck 41">
            <a:extLst>
              <a:ext uri="{FF2B5EF4-FFF2-40B4-BE49-F238E27FC236}">
                <a16:creationId xmlns:a16="http://schemas.microsoft.com/office/drawing/2014/main" id="{46B2283B-D653-4743-81CB-8057972CCDC6}"/>
              </a:ext>
            </a:extLst>
          </p:cNvPr>
          <p:cNvSpPr/>
          <p:nvPr/>
        </p:nvSpPr>
        <p:spPr>
          <a:xfrm>
            <a:off x="8344878" y="3061557"/>
            <a:ext cx="129715" cy="896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62530ADC-8543-4E19-B88A-E35CAC5C6DF4}"/>
              </a:ext>
            </a:extLst>
          </p:cNvPr>
          <p:cNvSpPr/>
          <p:nvPr/>
        </p:nvSpPr>
        <p:spPr>
          <a:xfrm>
            <a:off x="8558241" y="3179121"/>
            <a:ext cx="129715" cy="896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8E7D7371-F098-49C0-916F-056F1DA51409}"/>
              </a:ext>
            </a:extLst>
          </p:cNvPr>
          <p:cNvSpPr/>
          <p:nvPr/>
        </p:nvSpPr>
        <p:spPr>
          <a:xfrm>
            <a:off x="8781333" y="2941418"/>
            <a:ext cx="129715" cy="896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Gleichschenkliges Dreieck 44">
            <a:extLst>
              <a:ext uri="{FF2B5EF4-FFF2-40B4-BE49-F238E27FC236}">
                <a16:creationId xmlns:a16="http://schemas.microsoft.com/office/drawing/2014/main" id="{6E32D0AA-259E-4E7B-8A3C-A0365C0D3879}"/>
              </a:ext>
            </a:extLst>
          </p:cNvPr>
          <p:cNvSpPr/>
          <p:nvPr/>
        </p:nvSpPr>
        <p:spPr>
          <a:xfrm>
            <a:off x="8963272" y="2678378"/>
            <a:ext cx="129715" cy="896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Gleichschenkliges Dreieck 45">
            <a:extLst>
              <a:ext uri="{FF2B5EF4-FFF2-40B4-BE49-F238E27FC236}">
                <a16:creationId xmlns:a16="http://schemas.microsoft.com/office/drawing/2014/main" id="{F31870A4-5308-4C2D-B438-65C474A17F54}"/>
              </a:ext>
            </a:extLst>
          </p:cNvPr>
          <p:cNvSpPr/>
          <p:nvPr/>
        </p:nvSpPr>
        <p:spPr>
          <a:xfrm>
            <a:off x="9205070" y="2566461"/>
            <a:ext cx="129715" cy="896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leichschenkliges Dreieck 46">
            <a:extLst>
              <a:ext uri="{FF2B5EF4-FFF2-40B4-BE49-F238E27FC236}">
                <a16:creationId xmlns:a16="http://schemas.microsoft.com/office/drawing/2014/main" id="{DA2AC219-1C6C-43AF-A35E-ABD03A97925D}"/>
              </a:ext>
            </a:extLst>
          </p:cNvPr>
          <p:cNvSpPr/>
          <p:nvPr/>
        </p:nvSpPr>
        <p:spPr>
          <a:xfrm>
            <a:off x="9450687" y="2768034"/>
            <a:ext cx="129715" cy="896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Gleichschenkliges Dreieck 47">
            <a:extLst>
              <a:ext uri="{FF2B5EF4-FFF2-40B4-BE49-F238E27FC236}">
                <a16:creationId xmlns:a16="http://schemas.microsoft.com/office/drawing/2014/main" id="{469AE771-A827-4C3F-996C-F31C4B45E36C}"/>
              </a:ext>
            </a:extLst>
          </p:cNvPr>
          <p:cNvSpPr/>
          <p:nvPr/>
        </p:nvSpPr>
        <p:spPr>
          <a:xfrm>
            <a:off x="9604266" y="3089461"/>
            <a:ext cx="129715" cy="896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Gleichschenkliges Dreieck 48">
            <a:extLst>
              <a:ext uri="{FF2B5EF4-FFF2-40B4-BE49-F238E27FC236}">
                <a16:creationId xmlns:a16="http://schemas.microsoft.com/office/drawing/2014/main" id="{59CFE24B-EDBB-4F70-BE55-48080A9AADCB}"/>
              </a:ext>
            </a:extLst>
          </p:cNvPr>
          <p:cNvSpPr/>
          <p:nvPr/>
        </p:nvSpPr>
        <p:spPr>
          <a:xfrm>
            <a:off x="8162013" y="3175548"/>
            <a:ext cx="129715" cy="896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5601914-BA3D-4F59-B79F-2E129A130C9D}"/>
              </a:ext>
            </a:extLst>
          </p:cNvPr>
          <p:cNvCxnSpPr>
            <a:cxnSpLocks/>
          </p:cNvCxnSpPr>
          <p:nvPr/>
        </p:nvCxnSpPr>
        <p:spPr>
          <a:xfrm>
            <a:off x="9710247" y="3544391"/>
            <a:ext cx="0" cy="19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71FAB41-0F0A-4FF7-BB11-5D77247E2CE4}"/>
              </a:ext>
            </a:extLst>
          </p:cNvPr>
          <p:cNvCxnSpPr>
            <a:cxnSpLocks/>
          </p:cNvCxnSpPr>
          <p:nvPr/>
        </p:nvCxnSpPr>
        <p:spPr>
          <a:xfrm>
            <a:off x="9530540" y="3544391"/>
            <a:ext cx="0" cy="19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7FBBA25-962A-4FEF-BEB7-D185D3C6199C}"/>
              </a:ext>
            </a:extLst>
          </p:cNvPr>
          <p:cNvSpPr txBox="1"/>
          <p:nvPr/>
        </p:nvSpPr>
        <p:spPr>
          <a:xfrm>
            <a:off x="1641351" y="1882577"/>
            <a:ext cx="220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Statische Berechnung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5197C2D2-8B7B-47DF-98C9-1A4459496C55}"/>
              </a:ext>
            </a:extLst>
          </p:cNvPr>
          <p:cNvSpPr/>
          <p:nvPr/>
        </p:nvSpPr>
        <p:spPr>
          <a:xfrm>
            <a:off x="4497699" y="1896492"/>
            <a:ext cx="2667446" cy="35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A288A14-E5BF-41B8-96ED-A88C94938EA3}"/>
              </a:ext>
            </a:extLst>
          </p:cNvPr>
          <p:cNvSpPr/>
          <p:nvPr/>
        </p:nvSpPr>
        <p:spPr>
          <a:xfrm>
            <a:off x="7539028" y="1891560"/>
            <a:ext cx="2689161" cy="35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C44CAD9-76DC-4A5B-A0F4-627C5998CA80}"/>
              </a:ext>
            </a:extLst>
          </p:cNvPr>
          <p:cNvSpPr txBox="1"/>
          <p:nvPr/>
        </p:nvSpPr>
        <p:spPr>
          <a:xfrm>
            <a:off x="4492715" y="1879586"/>
            <a:ext cx="250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Dynamische Berechnung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DA5A0378-5E2C-4E1D-9069-17DC94C9C2EA}"/>
              </a:ext>
            </a:extLst>
          </p:cNvPr>
          <p:cNvSpPr txBox="1"/>
          <p:nvPr/>
        </p:nvSpPr>
        <p:spPr>
          <a:xfrm>
            <a:off x="7492760" y="1890925"/>
            <a:ext cx="294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Quasi statische Berechnung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42AF19A-8DAD-41A8-A9E6-1640B9824190}"/>
              </a:ext>
            </a:extLst>
          </p:cNvPr>
          <p:cNvSpPr/>
          <p:nvPr/>
        </p:nvSpPr>
        <p:spPr>
          <a:xfrm>
            <a:off x="1318999" y="2251908"/>
            <a:ext cx="2689305" cy="1762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5CBF6791-BE1A-4080-882A-3C62D4FA68A3}"/>
              </a:ext>
            </a:extLst>
          </p:cNvPr>
          <p:cNvSpPr/>
          <p:nvPr/>
        </p:nvSpPr>
        <p:spPr>
          <a:xfrm>
            <a:off x="4502341" y="2258016"/>
            <a:ext cx="2653364" cy="1762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BDCD288-31AE-4D07-97E1-CE32D077F442}"/>
              </a:ext>
            </a:extLst>
          </p:cNvPr>
          <p:cNvSpPr/>
          <p:nvPr/>
        </p:nvSpPr>
        <p:spPr>
          <a:xfrm>
            <a:off x="7528099" y="2247916"/>
            <a:ext cx="2689305" cy="1762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546077E6-67E5-4B2D-8D3C-61E467BB6989}"/>
              </a:ext>
            </a:extLst>
          </p:cNvPr>
          <p:cNvSpPr txBox="1"/>
          <p:nvPr/>
        </p:nvSpPr>
        <p:spPr>
          <a:xfrm>
            <a:off x="1272756" y="4155348"/>
            <a:ext cx="294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Berechnung eines Zeitschritts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7AF1DA-A177-4770-A718-EABFE03B51BF}"/>
              </a:ext>
            </a:extLst>
          </p:cNvPr>
          <p:cNvSpPr txBox="1"/>
          <p:nvPr/>
        </p:nvSpPr>
        <p:spPr>
          <a:xfrm>
            <a:off x="7456165" y="4148927"/>
            <a:ext cx="425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Abfolge von Gleichgewichtszuständen</a:t>
            </a:r>
          </a:p>
          <a:p>
            <a:r>
              <a:rPr lang="de-DE" dirty="0"/>
              <a:t>(Berechnung unabhängig von Vorgänger)*) 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EB7BC489-8AE6-41F6-83F0-3EA0B4ED9C45}"/>
              </a:ext>
            </a:extLst>
          </p:cNvPr>
          <p:cNvSpPr txBox="1"/>
          <p:nvPr/>
        </p:nvSpPr>
        <p:spPr>
          <a:xfrm>
            <a:off x="4424434" y="4148927"/>
            <a:ext cx="287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Zeitlich änderndes Verhalten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EE3C950-0898-4FB2-AA05-1C78A93B588F}"/>
              </a:ext>
            </a:extLst>
          </p:cNvPr>
          <p:cNvSpPr txBox="1"/>
          <p:nvPr/>
        </p:nvSpPr>
        <p:spPr>
          <a:xfrm>
            <a:off x="6891484" y="6309195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*) gilt nur ohne Speicher</a:t>
            </a:r>
          </a:p>
        </p:txBody>
      </p:sp>
      <p:sp>
        <p:nvSpPr>
          <p:cNvPr id="66" name="Flussdiagramm: Datenträger mit sequenziellem Zugriff 65">
            <a:extLst>
              <a:ext uri="{FF2B5EF4-FFF2-40B4-BE49-F238E27FC236}">
                <a16:creationId xmlns:a16="http://schemas.microsoft.com/office/drawing/2014/main" id="{508A15ED-7084-44D1-A158-4EB0AEFB6D69}"/>
              </a:ext>
            </a:extLst>
          </p:cNvPr>
          <p:cNvSpPr/>
          <p:nvPr/>
        </p:nvSpPr>
        <p:spPr>
          <a:xfrm>
            <a:off x="454654" y="4839915"/>
            <a:ext cx="3889990" cy="1088724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Was sind Vor- und Nachteile von quasi statischen Berechnungen? </a:t>
            </a:r>
          </a:p>
        </p:txBody>
      </p:sp>
    </p:spTree>
    <p:extLst>
      <p:ext uri="{BB962C8B-B14F-4D97-AF65-F5344CB8AC3E}">
        <p14:creationId xmlns:p14="http://schemas.microsoft.com/office/powerpoint/2010/main" val="144918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2" grpId="0"/>
      <p:bldP spid="13" grpId="0"/>
      <p:bldP spid="15" grpId="0" animBg="1"/>
      <p:bldP spid="24" grpId="0"/>
      <p:bldP spid="25" grpId="0"/>
      <p:bldP spid="26" grpId="0"/>
      <p:bldP spid="30" grpId="0"/>
      <p:bldP spid="31" grpId="0"/>
      <p:bldP spid="32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3" grpId="0"/>
      <p:bldP spid="57" grpId="0" animBg="1"/>
      <p:bldP spid="58" grpId="0" animBg="1"/>
      <p:bldP spid="54" grpId="0"/>
      <p:bldP spid="55" grpId="0"/>
      <p:bldP spid="59" grpId="0" animBg="1"/>
      <p:bldP spid="60" grpId="0" animBg="1"/>
      <p:bldP spid="61" grpId="0" animBg="1"/>
      <p:bldP spid="62" grpId="0"/>
      <p:bldP spid="63" grpId="0"/>
      <p:bldP spid="64" grpId="0"/>
      <p:bldP spid="6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B20E87-2F93-4A38-88F6-D083D8CB2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Abschalten der ersten 1200/1506 Haushalte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7C7FA1-3F4A-4452-8B79-D7EE1E67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61" y="1568561"/>
            <a:ext cx="5231065" cy="40378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52B6E6-5026-420F-BF93-FF40BCC9F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9" y="1407035"/>
            <a:ext cx="5760853" cy="44468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8165AE-2625-495A-8818-D99A49572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52386">
            <a:off x="5609453" y="462403"/>
            <a:ext cx="2200993" cy="5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08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B20E87-2F93-4A38-88F6-D083D8CB2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Abschalten der ersten 1200 Haushalte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FAD3DD-75F3-4980-B23F-62C6C1FB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2809"/>
            <a:ext cx="5711065" cy="37977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32C3BA-15F2-4D38-AF1E-ED816A9D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5" y="1752808"/>
            <a:ext cx="5711065" cy="37977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8AF7DB-4933-47A1-8E8C-21D8889B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52386">
            <a:off x="5609453" y="462403"/>
            <a:ext cx="2200993" cy="5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78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B20E87-2F93-4A38-88F6-D083D8CB2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Abschalten der ersten 1200 Haushalte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3B2B05-4C5F-4D83-A8C8-40A839D91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602" y="1752808"/>
            <a:ext cx="5518151" cy="39161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60CB74B-2BC9-498E-B055-7555AB1D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4" y="1752809"/>
            <a:ext cx="5389142" cy="393020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C7FC688-B2E5-4E60-BEEE-BC40FC17B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52386">
            <a:off x="5609453" y="462403"/>
            <a:ext cx="2200993" cy="5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3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B20E87-2F93-4A38-88F6-D083D8CB2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Topologieanalyse</a:t>
            </a:r>
            <a:endParaRPr lang="de-DE" dirty="0"/>
          </a:p>
          <a:p>
            <a:r>
              <a:rPr lang="de-DE" sz="2000" dirty="0"/>
              <a:t>Netzlängenberechnung ohne 840 Haushalte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41B0841-44F5-4766-8F10-55278C6CED09}"/>
              </a:ext>
            </a:extLst>
          </p:cNvPr>
          <p:cNvSpPr/>
          <p:nvPr/>
        </p:nvSpPr>
        <p:spPr>
          <a:xfrm>
            <a:off x="555867" y="1637761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Length = …. .sum()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C21AF6-A7FB-4E03-AEED-92DF61CA7588}"/>
              </a:ext>
            </a:extLst>
          </p:cNvPr>
          <p:cNvSpPr/>
          <p:nvPr/>
        </p:nvSpPr>
        <p:spPr>
          <a:xfrm>
            <a:off x="555867" y="3119903"/>
            <a:ext cx="6096000" cy="461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Length = …. .sum()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35F103-6BD1-4E7D-95F3-D10D9924A20B}"/>
              </a:ext>
            </a:extLst>
          </p:cNvPr>
          <p:cNvSpPr/>
          <p:nvPr/>
        </p:nvSpPr>
        <p:spPr>
          <a:xfrm>
            <a:off x="6760464" y="1699794"/>
            <a:ext cx="44317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Berechne die Netzlänge des Startnetzes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Berechne die Netzlänge mit abgeschalteten Verbrauchern (und Rohren)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D54EAB-8D14-4056-B221-8A30A6C54023}"/>
              </a:ext>
            </a:extLst>
          </p:cNvPr>
          <p:cNvSpPr txBox="1"/>
          <p:nvPr/>
        </p:nvSpPr>
        <p:spPr>
          <a:xfrm>
            <a:off x="2734056" y="2450592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101.18609998438805 km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F29135-BCBA-43D1-83C3-296656F28933}"/>
              </a:ext>
            </a:extLst>
          </p:cNvPr>
          <p:cNvSpPr txBox="1"/>
          <p:nvPr/>
        </p:nvSpPr>
        <p:spPr>
          <a:xfrm>
            <a:off x="2764645" y="3982252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50.963621436157474 km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18341CC-6B3D-4102-AE36-FC8ED308151F}"/>
              </a:ext>
            </a:extLst>
          </p:cNvPr>
          <p:cNvSpPr txBox="1"/>
          <p:nvPr/>
        </p:nvSpPr>
        <p:spPr>
          <a:xfrm>
            <a:off x="555867" y="4696541"/>
            <a:ext cx="10123349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ERROR: Ab 841 Haushalte keine Berechnung mehr möglich. Finde den Fehler!</a:t>
            </a:r>
          </a:p>
          <a:p>
            <a:r>
              <a:rPr lang="de-DE" dirty="0">
                <a:solidFill>
                  <a:srgbClr val="FFC000"/>
                </a:solidFill>
              </a:rPr>
              <a:t>WARNING: Hier werden alle Rohr mit </a:t>
            </a:r>
            <a:r>
              <a:rPr lang="de-DE" dirty="0" err="1">
                <a:solidFill>
                  <a:srgbClr val="FFC000"/>
                </a:solidFill>
              </a:rPr>
              <a:t>v_mean</a:t>
            </a:r>
            <a:r>
              <a:rPr lang="de-DE" dirty="0">
                <a:solidFill>
                  <a:srgbClr val="FFC000"/>
                </a:solidFill>
              </a:rPr>
              <a:t> = 0 abgeschaltet. Methode muss noch validiert werden. </a:t>
            </a:r>
          </a:p>
          <a:p>
            <a:r>
              <a:rPr lang="de-DE" dirty="0">
                <a:solidFill>
                  <a:srgbClr val="FFC000"/>
                </a:solidFill>
              </a:rPr>
              <a:t>WARNING: Funktioniert die Methode auch bei </a:t>
            </a:r>
            <a:r>
              <a:rPr lang="de-DE" dirty="0" err="1">
                <a:solidFill>
                  <a:srgbClr val="FFC000"/>
                </a:solidFill>
              </a:rPr>
              <a:t>vermaschten</a:t>
            </a:r>
            <a:r>
              <a:rPr lang="de-DE" dirty="0">
                <a:solidFill>
                  <a:srgbClr val="FFC000"/>
                </a:solidFill>
              </a:rPr>
              <a:t> Netzen?</a:t>
            </a:r>
            <a:endParaRPr lang="de-DE" dirty="0">
              <a:solidFill>
                <a:srgbClr val="FFC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57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6C0ED4A-A85E-452B-82B1-3234A72703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9DB530-2E1A-4C4A-8BDE-82B97FB95E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8AD36F0-A5E3-41D9-BE9B-5F1ECCAACCE5}"/>
              </a:ext>
            </a:extLst>
          </p:cNvPr>
          <p:cNvSpPr/>
          <p:nvPr/>
        </p:nvSpPr>
        <p:spPr>
          <a:xfrm>
            <a:off x="3265850" y="2675164"/>
            <a:ext cx="195943" cy="21227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905C544-D5AE-48BE-A8DE-8089FBD23C3F}"/>
              </a:ext>
            </a:extLst>
          </p:cNvPr>
          <p:cNvSpPr/>
          <p:nvPr/>
        </p:nvSpPr>
        <p:spPr>
          <a:xfrm>
            <a:off x="3910825" y="2675164"/>
            <a:ext cx="195943" cy="21227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6365592-1474-4469-9E10-042052A41EE4}"/>
              </a:ext>
            </a:extLst>
          </p:cNvPr>
          <p:cNvSpPr/>
          <p:nvPr/>
        </p:nvSpPr>
        <p:spPr>
          <a:xfrm>
            <a:off x="3916016" y="3357939"/>
            <a:ext cx="195943" cy="212271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56F89D8-9480-4C77-A5B5-D75E3825F419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3433098" y="2856349"/>
            <a:ext cx="511613" cy="53267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989F567-BBFD-4AB7-B54A-CC3AFF09078A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>
          <a:xfrm flipH="1">
            <a:off x="3461793" y="2781300"/>
            <a:ext cx="449032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83CB8AD-706D-498D-954F-29030A29B61C}"/>
              </a:ext>
            </a:extLst>
          </p:cNvPr>
          <p:cNvCxnSpPr>
            <a:cxnSpLocks/>
          </p:cNvCxnSpPr>
          <p:nvPr/>
        </p:nvCxnSpPr>
        <p:spPr>
          <a:xfrm>
            <a:off x="4287361" y="2517565"/>
            <a:ext cx="0" cy="127533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AABF04E6-B6C9-4A0E-BD50-2675CE51DCE5}"/>
              </a:ext>
            </a:extLst>
          </p:cNvPr>
          <p:cNvSpPr txBox="1"/>
          <p:nvPr/>
        </p:nvSpPr>
        <p:spPr>
          <a:xfrm>
            <a:off x="4427519" y="2901299"/>
            <a:ext cx="1308780" cy="309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4000" dirty="0"/>
              <a:t>TMIE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429A4B8-620B-4F8F-BE63-D63A7FD13E12}"/>
              </a:ext>
            </a:extLst>
          </p:cNvPr>
          <p:cNvSpPr txBox="1"/>
          <p:nvPr/>
        </p:nvSpPr>
        <p:spPr>
          <a:xfrm>
            <a:off x="4490001" y="3183659"/>
            <a:ext cx="2378297" cy="495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600" dirty="0"/>
              <a:t>Integrierte </a:t>
            </a:r>
          </a:p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600" dirty="0"/>
              <a:t>Energieinfrastrukturen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8A32C3E-6CC6-4142-80E8-457DD793B597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4008797" y="2887435"/>
            <a:ext cx="5191" cy="47050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175F8587-EE3A-42EF-BABF-A22EEDDE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52386">
            <a:off x="1045733" y="1949832"/>
            <a:ext cx="2200993" cy="5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8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CAE892-04B7-46F7-8600-4FDE530C60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6545"/>
            <a:ext cx="8875516" cy="717437"/>
          </a:xfrm>
        </p:spPr>
        <p:txBody>
          <a:bodyPr/>
          <a:lstStyle/>
          <a:p>
            <a:r>
              <a:rPr lang="de-DE" dirty="0"/>
              <a:t>Zeitabhängige Netzsimulation</a:t>
            </a:r>
          </a:p>
          <a:p>
            <a:r>
              <a:rPr lang="de-DE" sz="2000" dirty="0"/>
              <a:t>Was ändert sich?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EE3C950-0898-4FB2-AA05-1C78A93B588F}"/>
              </a:ext>
            </a:extLst>
          </p:cNvPr>
          <p:cNvSpPr txBox="1"/>
          <p:nvPr/>
        </p:nvSpPr>
        <p:spPr>
          <a:xfrm>
            <a:off x="6569267" y="6309195"/>
            <a:ext cx="27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99AD94D-3704-4972-98F8-7BC2D0D46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39"/>
          <a:stretch/>
        </p:blipFill>
        <p:spPr>
          <a:xfrm>
            <a:off x="555867" y="1113982"/>
            <a:ext cx="9553303" cy="23831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50486DB-0F84-4609-8824-11CD8904882C}"/>
              </a:ext>
            </a:extLst>
          </p:cNvPr>
          <p:cNvSpPr txBox="1"/>
          <p:nvPr/>
        </p:nvSpPr>
        <p:spPr>
          <a:xfrm>
            <a:off x="10109170" y="2090057"/>
            <a:ext cx="167122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Einfamilienhaus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0BE3251-B217-43B9-950A-1E7B37828F97}"/>
              </a:ext>
            </a:extLst>
          </p:cNvPr>
          <p:cNvSpPr txBox="1"/>
          <p:nvPr/>
        </p:nvSpPr>
        <p:spPr>
          <a:xfrm>
            <a:off x="10109170" y="4398612"/>
            <a:ext cx="190020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Mehrfamilienhaus</a:t>
            </a:r>
          </a:p>
        </p:txBody>
      </p:sp>
      <p:sp>
        <p:nvSpPr>
          <p:cNvPr id="68" name="Flussdiagramm: Datenträger mit sequenziellem Zugriff 67">
            <a:extLst>
              <a:ext uri="{FF2B5EF4-FFF2-40B4-BE49-F238E27FC236}">
                <a16:creationId xmlns:a16="http://schemas.microsoft.com/office/drawing/2014/main" id="{C689CEEA-DBA3-4FA6-92C7-1BBE5F786166}"/>
              </a:ext>
            </a:extLst>
          </p:cNvPr>
          <p:cNvSpPr/>
          <p:nvPr/>
        </p:nvSpPr>
        <p:spPr>
          <a:xfrm>
            <a:off x="6096000" y="127219"/>
            <a:ext cx="3889990" cy="1088724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Volatile Erzeugung, zeitabhängiger Verbrauch</a:t>
            </a:r>
          </a:p>
        </p:txBody>
      </p:sp>
      <p:pic>
        <p:nvPicPr>
          <p:cNvPr id="69" name="Grafik 68">
            <a:extLst>
              <a:ext uri="{FF2B5EF4-FFF2-40B4-BE49-F238E27FC236}">
                <a16:creationId xmlns:a16="http://schemas.microsoft.com/office/drawing/2014/main" id="{805B790F-D01B-4DF7-8DA4-2792BFEFB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55867" y="3479683"/>
            <a:ext cx="9553303" cy="23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6" grpId="0" animBg="1"/>
      <p:bldP spid="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CAE892-04B7-46F7-8600-4FDE530C60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6545"/>
            <a:ext cx="8875516" cy="717437"/>
          </a:xfrm>
        </p:spPr>
        <p:txBody>
          <a:bodyPr/>
          <a:lstStyle/>
          <a:p>
            <a:r>
              <a:rPr lang="de-DE" dirty="0"/>
              <a:t>Zeitabhängige Netzsimulation</a:t>
            </a:r>
          </a:p>
          <a:p>
            <a:r>
              <a:rPr lang="de-DE" sz="2000" dirty="0"/>
              <a:t>Prozess/Toolkette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EE3C950-0898-4FB2-AA05-1C78A93B588F}"/>
              </a:ext>
            </a:extLst>
          </p:cNvPr>
          <p:cNvSpPr txBox="1"/>
          <p:nvPr/>
        </p:nvSpPr>
        <p:spPr>
          <a:xfrm>
            <a:off x="2723249" y="6018564"/>
            <a:ext cx="602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*) https://www.loadprofilegenerator.de/</a:t>
            </a:r>
            <a:endParaRPr lang="de-DE" sz="1200" dirty="0"/>
          </a:p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**) </a:t>
            </a:r>
            <a:r>
              <a:rPr lang="de-DE" sz="12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SimBench</a:t>
            </a:r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Benchmark-Datensatz für Netzanalyse, Netzplanung und Netzbetriebsführung</a:t>
            </a:r>
            <a:endParaRPr lang="de-DE" sz="12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9D00F91-306E-402E-8327-1F7D1A572013}"/>
              </a:ext>
            </a:extLst>
          </p:cNvPr>
          <p:cNvSpPr/>
          <p:nvPr/>
        </p:nvSpPr>
        <p:spPr>
          <a:xfrm>
            <a:off x="783771" y="1692399"/>
            <a:ext cx="2664823" cy="249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24E78BB-77B7-4BE8-A2D5-36BBAE9BE870}"/>
              </a:ext>
            </a:extLst>
          </p:cNvPr>
          <p:cNvSpPr/>
          <p:nvPr/>
        </p:nvSpPr>
        <p:spPr>
          <a:xfrm>
            <a:off x="4428308" y="1692399"/>
            <a:ext cx="2664823" cy="249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24410ED-57CD-4FF9-B4C5-4AF2334246C2}"/>
              </a:ext>
            </a:extLst>
          </p:cNvPr>
          <p:cNvSpPr/>
          <p:nvPr/>
        </p:nvSpPr>
        <p:spPr>
          <a:xfrm>
            <a:off x="8027171" y="1692399"/>
            <a:ext cx="2664823" cy="249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05C2917-DAEF-4B48-9202-078324DE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626" y="1767656"/>
            <a:ext cx="1679615" cy="43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99AD94D-3704-4972-98F8-7BC2D0D464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32" b="48895"/>
          <a:stretch/>
        </p:blipFill>
        <p:spPr>
          <a:xfrm>
            <a:off x="1128500" y="3097918"/>
            <a:ext cx="1975364" cy="100679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4D4CA9-B18C-48D3-A61F-4592B92F5A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59" b="52652"/>
          <a:stretch/>
        </p:blipFill>
        <p:spPr>
          <a:xfrm>
            <a:off x="1089736" y="1767656"/>
            <a:ext cx="2014128" cy="9327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E3D68B-8010-4334-A918-5A35D5C62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605" y="2473279"/>
            <a:ext cx="1678636" cy="43663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1C2DC4-C429-457E-85D9-1A5BC41AF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1463" y="3318729"/>
            <a:ext cx="2398511" cy="793297"/>
          </a:xfrm>
          <a:prstGeom prst="rect">
            <a:avLst/>
          </a:prstGeom>
        </p:spPr>
      </p:pic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8873B0A3-43B8-4EC6-AB66-05DF2674A177}"/>
              </a:ext>
            </a:extLst>
          </p:cNvPr>
          <p:cNvSpPr/>
          <p:nvPr/>
        </p:nvSpPr>
        <p:spPr>
          <a:xfrm rot="5400000">
            <a:off x="3388493" y="2716032"/>
            <a:ext cx="759868" cy="52431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01758E68-0E81-47DD-B265-F97E8C5BFFDE}"/>
              </a:ext>
            </a:extLst>
          </p:cNvPr>
          <p:cNvSpPr/>
          <p:nvPr/>
        </p:nvSpPr>
        <p:spPr>
          <a:xfrm rot="5400000">
            <a:off x="7033467" y="2713855"/>
            <a:ext cx="759868" cy="52431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E64496C-ADB3-4570-AD1E-1733950B5CA0}"/>
              </a:ext>
            </a:extLst>
          </p:cNvPr>
          <p:cNvSpPr txBox="1"/>
          <p:nvPr/>
        </p:nvSpPr>
        <p:spPr>
          <a:xfrm>
            <a:off x="615112" y="1310098"/>
            <a:ext cx="296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5"/>
                </a:solidFill>
              </a:rPr>
              <a:t>Profile Erzeuger/Verbraucher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FF40818-6ECE-4F5F-91F9-1980848C51C6}"/>
              </a:ext>
            </a:extLst>
          </p:cNvPr>
          <p:cNvSpPr txBox="1"/>
          <p:nvPr/>
        </p:nvSpPr>
        <p:spPr>
          <a:xfrm>
            <a:off x="4822720" y="1314541"/>
            <a:ext cx="16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5"/>
                </a:solidFill>
              </a:rPr>
              <a:t>Netzsimulation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2207E2E-6CB3-4549-AA84-193C5AE27481}"/>
              </a:ext>
            </a:extLst>
          </p:cNvPr>
          <p:cNvSpPr txBox="1"/>
          <p:nvPr/>
        </p:nvSpPr>
        <p:spPr>
          <a:xfrm>
            <a:off x="8531408" y="1310552"/>
            <a:ext cx="199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5"/>
                </a:solidFill>
              </a:rPr>
              <a:t>Analyse Ergebnisse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8E352C8-E14A-4C57-AE02-6A356725A841}"/>
              </a:ext>
            </a:extLst>
          </p:cNvPr>
          <p:cNvSpPr/>
          <p:nvPr/>
        </p:nvSpPr>
        <p:spPr>
          <a:xfrm>
            <a:off x="783771" y="4842906"/>
            <a:ext cx="2664823" cy="11756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Messdaten, Profilgenerator *), Standardlastprofile,…</a:t>
            </a:r>
          </a:p>
        </p:txBody>
      </p:sp>
      <p:sp>
        <p:nvSpPr>
          <p:cNvPr id="22" name="Gleichschenkliges Dreieck 21">
            <a:extLst>
              <a:ext uri="{FF2B5EF4-FFF2-40B4-BE49-F238E27FC236}">
                <a16:creationId xmlns:a16="http://schemas.microsoft.com/office/drawing/2014/main" id="{FCDFF1D8-1167-4A0C-852B-4E8CD648B363}"/>
              </a:ext>
            </a:extLst>
          </p:cNvPr>
          <p:cNvSpPr/>
          <p:nvPr/>
        </p:nvSpPr>
        <p:spPr>
          <a:xfrm>
            <a:off x="1792861" y="4281339"/>
            <a:ext cx="759868" cy="52431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AA8964B-CFC6-441D-891D-ADD518FB87E8}"/>
              </a:ext>
            </a:extLst>
          </p:cNvPr>
          <p:cNvSpPr/>
          <p:nvPr/>
        </p:nvSpPr>
        <p:spPr>
          <a:xfrm>
            <a:off x="4428308" y="4842906"/>
            <a:ext cx="2664823" cy="10175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Netzbetreiberdaten, synthetische Netze, Standardnetze **)</a:t>
            </a:r>
          </a:p>
        </p:txBody>
      </p:sp>
      <p:sp>
        <p:nvSpPr>
          <p:cNvPr id="24" name="Gleichschenkliges Dreieck 23">
            <a:extLst>
              <a:ext uri="{FF2B5EF4-FFF2-40B4-BE49-F238E27FC236}">
                <a16:creationId xmlns:a16="http://schemas.microsoft.com/office/drawing/2014/main" id="{96928DC3-FA74-4E59-8166-4523A6324AEC}"/>
              </a:ext>
            </a:extLst>
          </p:cNvPr>
          <p:cNvSpPr/>
          <p:nvPr/>
        </p:nvSpPr>
        <p:spPr>
          <a:xfrm>
            <a:off x="5533193" y="4281339"/>
            <a:ext cx="759868" cy="52431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84766B9-5B8C-41E8-8467-32A708EE0D1E}"/>
              </a:ext>
            </a:extLst>
          </p:cNvPr>
          <p:cNvSpPr/>
          <p:nvPr/>
        </p:nvSpPr>
        <p:spPr>
          <a:xfrm>
            <a:off x="8046094" y="4842906"/>
            <a:ext cx="2664823" cy="9308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Zielnetzplanung, Netzauslastungsanalyse,…</a:t>
            </a:r>
          </a:p>
        </p:txBody>
      </p:sp>
      <p:sp>
        <p:nvSpPr>
          <p:cNvPr id="27" name="Gleichschenkliges Dreieck 26">
            <a:extLst>
              <a:ext uri="{FF2B5EF4-FFF2-40B4-BE49-F238E27FC236}">
                <a16:creationId xmlns:a16="http://schemas.microsoft.com/office/drawing/2014/main" id="{395AC1A7-757B-4835-B364-B07B7CB55AF6}"/>
              </a:ext>
            </a:extLst>
          </p:cNvPr>
          <p:cNvSpPr/>
          <p:nvPr/>
        </p:nvSpPr>
        <p:spPr>
          <a:xfrm>
            <a:off x="9150979" y="4281339"/>
            <a:ext cx="759868" cy="52431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2D3296D-B436-4427-A243-5ED25875E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988" y="1765129"/>
            <a:ext cx="2337033" cy="23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8" grpId="0"/>
      <p:bldP spid="19" grpId="0"/>
      <p:bldP spid="23" grpId="0" animBg="1"/>
      <p:bldP spid="24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51650B-F668-47EE-BA97-3CAF9D3904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6545"/>
            <a:ext cx="8311908" cy="717437"/>
          </a:xfrm>
        </p:spPr>
        <p:txBody>
          <a:bodyPr/>
          <a:lstStyle/>
          <a:p>
            <a:r>
              <a:rPr lang="de-DE" dirty="0"/>
              <a:t>Zeitabhängige Netzsimulation</a:t>
            </a:r>
          </a:p>
          <a:p>
            <a:r>
              <a:rPr lang="de-DE" sz="2000" dirty="0"/>
              <a:t>Beispiel: Stromnetzstudie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DA62A07-AC26-44E7-9B38-22A5988B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97" y="56128"/>
            <a:ext cx="7704856" cy="5483405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43A1D7DB-640F-4FE1-A843-76911DEDBE4E}"/>
              </a:ext>
            </a:extLst>
          </p:cNvPr>
          <p:cNvSpPr/>
          <p:nvPr/>
        </p:nvSpPr>
        <p:spPr bwMode="auto">
          <a:xfrm>
            <a:off x="7855557" y="3942416"/>
            <a:ext cx="2520280" cy="1800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13">
            <a:extLst>
              <a:ext uri="{FF2B5EF4-FFF2-40B4-BE49-F238E27FC236}">
                <a16:creationId xmlns:a16="http://schemas.microsoft.com/office/drawing/2014/main" id="{B93B19B7-CFD9-4D16-8118-C373F64D341E}"/>
              </a:ext>
            </a:extLst>
          </p:cNvPr>
          <p:cNvSpPr/>
          <p:nvPr/>
        </p:nvSpPr>
        <p:spPr bwMode="auto">
          <a:xfrm>
            <a:off x="5912181" y="846072"/>
            <a:ext cx="1511327" cy="4896544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>
                <a:solidFill>
                  <a:schemeClr val="accent5"/>
                </a:solidFill>
              </a:rPr>
              <a:t>PV </a:t>
            </a:r>
            <a:r>
              <a:rPr lang="de-DE" b="1" dirty="0">
                <a:solidFill>
                  <a:schemeClr val="accent5"/>
                </a:solidFill>
              </a:rPr>
              <a:t>Batterie </a:t>
            </a:r>
            <a:r>
              <a:rPr lang="de-DE" dirty="0" err="1">
                <a:solidFill>
                  <a:schemeClr val="accent5"/>
                </a:solidFill>
              </a:rPr>
              <a:t>Prosumer</a:t>
            </a:r>
            <a:endParaRPr lang="de-DE" dirty="0">
              <a:solidFill>
                <a:schemeClr val="accent5"/>
              </a:solidFill>
            </a:endParaRPr>
          </a:p>
        </p:txBody>
      </p:sp>
      <p:sp>
        <p:nvSpPr>
          <p:cNvPr id="26" name="Abgerundetes Rechteck 14">
            <a:extLst>
              <a:ext uri="{FF2B5EF4-FFF2-40B4-BE49-F238E27FC236}">
                <a16:creationId xmlns:a16="http://schemas.microsoft.com/office/drawing/2014/main" id="{19DEDE91-158C-4F30-A1D3-D75A53F9FFF9}"/>
              </a:ext>
            </a:extLst>
          </p:cNvPr>
          <p:cNvSpPr/>
          <p:nvPr/>
        </p:nvSpPr>
        <p:spPr bwMode="auto">
          <a:xfrm>
            <a:off x="7419664" y="836818"/>
            <a:ext cx="1588764" cy="4905798"/>
          </a:xfrm>
          <a:prstGeom prst="roundRect">
            <a:avLst/>
          </a:prstGeom>
          <a:solidFill>
            <a:schemeClr val="bg1">
              <a:lumMod val="85000"/>
              <a:alpha val="49020"/>
            </a:schemeClr>
          </a:solidFill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>
                <a:solidFill>
                  <a:schemeClr val="accent5"/>
                </a:solidFill>
              </a:rPr>
              <a:t>PV </a:t>
            </a:r>
            <a:r>
              <a:rPr lang="de-DE" b="1" dirty="0">
                <a:solidFill>
                  <a:schemeClr val="accent5"/>
                </a:solidFill>
              </a:rPr>
              <a:t>WP</a:t>
            </a:r>
            <a:r>
              <a:rPr lang="de-DE" dirty="0">
                <a:solidFill>
                  <a:schemeClr val="accent5"/>
                </a:solidFill>
              </a:rPr>
              <a:t> </a:t>
            </a:r>
            <a:r>
              <a:rPr lang="de-DE" dirty="0" err="1">
                <a:solidFill>
                  <a:schemeClr val="accent5"/>
                </a:solidFill>
              </a:rPr>
              <a:t>Prosumer</a:t>
            </a:r>
            <a:endParaRPr lang="de-DE" dirty="0">
              <a:solidFill>
                <a:schemeClr val="accent5"/>
              </a:solidFill>
            </a:endParaRPr>
          </a:p>
        </p:txBody>
      </p:sp>
      <p:sp>
        <p:nvSpPr>
          <p:cNvPr id="27" name="Abgerundetes Rechteck 15">
            <a:extLst>
              <a:ext uri="{FF2B5EF4-FFF2-40B4-BE49-F238E27FC236}">
                <a16:creationId xmlns:a16="http://schemas.microsoft.com/office/drawing/2014/main" id="{35680341-A5CF-410D-AA24-327A5AA7D034}"/>
              </a:ext>
            </a:extLst>
          </p:cNvPr>
          <p:cNvSpPr/>
          <p:nvPr/>
        </p:nvSpPr>
        <p:spPr bwMode="auto">
          <a:xfrm>
            <a:off x="9032909" y="846072"/>
            <a:ext cx="1511327" cy="4896544"/>
          </a:xfrm>
          <a:prstGeom prst="roundRect">
            <a:avLst/>
          </a:prstGeom>
          <a:solidFill>
            <a:schemeClr val="bg1">
              <a:lumMod val="85000"/>
              <a:alpha val="49020"/>
            </a:schemeClr>
          </a:solidFill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>
                <a:solidFill>
                  <a:schemeClr val="accent5"/>
                </a:solidFill>
              </a:rPr>
              <a:t>PV </a:t>
            </a:r>
            <a:r>
              <a:rPr lang="de-DE" b="1" dirty="0">
                <a:solidFill>
                  <a:schemeClr val="accent5"/>
                </a:solidFill>
              </a:rPr>
              <a:t>BHKW </a:t>
            </a:r>
            <a:r>
              <a:rPr lang="de-DE" dirty="0" err="1">
                <a:solidFill>
                  <a:schemeClr val="accent5"/>
                </a:solidFill>
              </a:rPr>
              <a:t>Prosumer</a:t>
            </a:r>
            <a:endParaRPr lang="de-DE" dirty="0">
              <a:solidFill>
                <a:schemeClr val="accent5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5200338-435F-492C-BAA5-A88790ED11A8}"/>
              </a:ext>
            </a:extLst>
          </p:cNvPr>
          <p:cNvSpPr txBox="1"/>
          <p:nvPr/>
        </p:nvSpPr>
        <p:spPr>
          <a:xfrm>
            <a:off x="9179387" y="5066534"/>
            <a:ext cx="165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Sehr alte MFG Gebäude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8551BD4-097C-45B7-AE01-A5B328E61DAB}"/>
              </a:ext>
            </a:extLst>
          </p:cNvPr>
          <p:cNvSpPr txBox="1"/>
          <p:nvPr/>
        </p:nvSpPr>
        <p:spPr>
          <a:xfrm>
            <a:off x="7631077" y="5069562"/>
            <a:ext cx="118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Neue EFH Gebäude	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926CECD-9D98-4CC6-9C74-0D43C287D225}"/>
              </a:ext>
            </a:extLst>
          </p:cNvPr>
          <p:cNvSpPr txBox="1"/>
          <p:nvPr/>
        </p:nvSpPr>
        <p:spPr>
          <a:xfrm>
            <a:off x="6157604" y="5066907"/>
            <a:ext cx="1263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 EFH Gebäude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1E9DD8-9831-4B97-8C45-73CAFECBCDF4}"/>
              </a:ext>
            </a:extLst>
          </p:cNvPr>
          <p:cNvSpPr txBox="1"/>
          <p:nvPr/>
        </p:nvSpPr>
        <p:spPr>
          <a:xfrm>
            <a:off x="6152236" y="3755722"/>
            <a:ext cx="119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Gas und Ölheizung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308374-0C81-47FA-9B11-E7144E383C3B}"/>
              </a:ext>
            </a:extLst>
          </p:cNvPr>
          <p:cNvSpPr txBox="1"/>
          <p:nvPr/>
        </p:nvSpPr>
        <p:spPr>
          <a:xfrm>
            <a:off x="9199172" y="3894221"/>
            <a:ext cx="144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Gasheizung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E40D9B8-DE04-42F1-BDBE-0D084A2D53E8}"/>
              </a:ext>
            </a:extLst>
          </p:cNvPr>
          <p:cNvSpPr txBox="1"/>
          <p:nvPr/>
        </p:nvSpPr>
        <p:spPr>
          <a:xfrm>
            <a:off x="6044273" y="248621"/>
            <a:ext cx="12804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Batterie Str.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67867EB-BA44-45E5-90EB-A3F94564ED3D}"/>
              </a:ext>
            </a:extLst>
          </p:cNvPr>
          <p:cNvSpPr txBox="1"/>
          <p:nvPr/>
        </p:nvSpPr>
        <p:spPr>
          <a:xfrm>
            <a:off x="9269274" y="240735"/>
            <a:ext cx="11258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BHKW Str.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6D13906-D792-4DBA-89F9-F1AC47EC6704}"/>
              </a:ext>
            </a:extLst>
          </p:cNvPr>
          <p:cNvSpPr txBox="1"/>
          <p:nvPr/>
        </p:nvSpPr>
        <p:spPr>
          <a:xfrm>
            <a:off x="7588198" y="240794"/>
            <a:ext cx="131882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Pumpen Str.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D34BE7E-D141-4138-B6CD-17B9A5E2C1FB}"/>
              </a:ext>
            </a:extLst>
          </p:cNvPr>
          <p:cNvSpPr txBox="1"/>
          <p:nvPr/>
        </p:nvSpPr>
        <p:spPr>
          <a:xfrm>
            <a:off x="7659623" y="3769084"/>
            <a:ext cx="144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Strom </a:t>
            </a:r>
            <a:r>
              <a:rPr lang="de-DE" dirty="0" err="1"/>
              <a:t>heizung</a:t>
            </a:r>
            <a:endParaRPr lang="de-DE" dirty="0"/>
          </a:p>
        </p:txBody>
      </p:sp>
      <p:sp>
        <p:nvSpPr>
          <p:cNvPr id="37" name="Abgerundetes Rechteck 31">
            <a:extLst>
              <a:ext uri="{FF2B5EF4-FFF2-40B4-BE49-F238E27FC236}">
                <a16:creationId xmlns:a16="http://schemas.microsoft.com/office/drawing/2014/main" id="{331EE250-F3F0-407F-B1BA-4508CF852160}"/>
              </a:ext>
            </a:extLst>
          </p:cNvPr>
          <p:cNvSpPr/>
          <p:nvPr/>
        </p:nvSpPr>
        <p:spPr bwMode="auto">
          <a:xfrm>
            <a:off x="318541" y="4871304"/>
            <a:ext cx="2448272" cy="1149984"/>
          </a:xfrm>
          <a:prstGeom prst="roundRect">
            <a:avLst/>
          </a:prstGeom>
          <a:solidFill>
            <a:srgbClr val="FFCC00"/>
          </a:solidFill>
          <a:ln w="38100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r>
              <a:rPr lang="de-DE" sz="1100" dirty="0"/>
              <a:t>Willkommen in </a:t>
            </a:r>
          </a:p>
          <a:p>
            <a:pPr algn="ctr"/>
            <a:r>
              <a:rPr lang="de-DE" sz="2400" dirty="0" err="1"/>
              <a:t>Kerberhausen</a:t>
            </a:r>
            <a:endParaRPr lang="de-DE" sz="24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8FDECE1-5CA5-46D9-9F5C-07D6ABFF3BDD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93C341-710D-4C1C-8BFB-4FE7ADDBADA5}"/>
              </a:ext>
            </a:extLst>
          </p:cNvPr>
          <p:cNvSpPr txBox="1"/>
          <p:nvPr/>
        </p:nvSpPr>
        <p:spPr>
          <a:xfrm>
            <a:off x="12258" y="1891448"/>
            <a:ext cx="122232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Feldstrasse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5EB7706-4851-4254-A8C7-AA0D65B7E404}"/>
              </a:ext>
            </a:extLst>
          </p:cNvPr>
          <p:cNvSpPr txBox="1"/>
          <p:nvPr/>
        </p:nvSpPr>
        <p:spPr>
          <a:xfrm>
            <a:off x="3069352" y="1891448"/>
            <a:ext cx="14042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Hauptstrasse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82C42C-0CFE-4985-B522-5B20EC0881D8}"/>
              </a:ext>
            </a:extLst>
          </p:cNvPr>
          <p:cNvSpPr txBox="1"/>
          <p:nvPr/>
        </p:nvSpPr>
        <p:spPr>
          <a:xfrm>
            <a:off x="1556183" y="1883621"/>
            <a:ext cx="137159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Baumstrasse</a:t>
            </a:r>
          </a:p>
        </p:txBody>
      </p:sp>
    </p:spTree>
    <p:extLst>
      <p:ext uri="{BB962C8B-B14F-4D97-AF65-F5344CB8AC3E}">
        <p14:creationId xmlns:p14="http://schemas.microsoft.com/office/powerpoint/2010/main" val="13539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/>
      <p:bldP spid="37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B1BCB-4F19-456A-928F-4299BEF52A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Stromnetzstudie</a:t>
            </a:r>
          </a:p>
          <a:p>
            <a:r>
              <a:rPr lang="de-DE" sz="2000" dirty="0"/>
              <a:t>Methode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0CB95-9A09-454D-83A1-8CEDB5C0A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7" y="1344234"/>
            <a:ext cx="8239101" cy="435117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58E283F-11E8-470D-B105-520889B6EC68}"/>
              </a:ext>
            </a:extLst>
          </p:cNvPr>
          <p:cNvSpPr/>
          <p:nvPr/>
        </p:nvSpPr>
        <p:spPr>
          <a:xfrm>
            <a:off x="6311051" y="6261328"/>
            <a:ext cx="279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Kneiske et al. 2024 (in </a:t>
            </a:r>
            <a:r>
              <a:rPr lang="de-DE" dirty="0" err="1">
                <a:solidFill>
                  <a:schemeClr val="bg1"/>
                </a:solidFill>
              </a:rPr>
              <a:t>prep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77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40213_ER_SAM_TMIE_v2_TMK_Termin21_22" id="{604BE34F-8B91-4203-A046-5AA9432C440B}" vid="{1A61AF5F-D4E6-44A2-870D-B1961A6FDAB9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40213_ER_SAM_TMIE_v2_TMK_Termin21_22" id="{604BE34F-8B91-4203-A046-5AA9432C440B}" vid="{A3AEA2D5-D715-4A30-9C97-F527BF793001}"/>
    </a:ext>
  </a:extLst>
</a:theme>
</file>

<file path=ppt/theme/theme3.xml><?xml version="1.0" encoding="utf-8"?>
<a:theme xmlns:a="http://schemas.openxmlformats.org/drawingml/2006/main" name="1_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40213_ER_SAM_TMIE_v2_TMK_Termin21_22" id="{604BE34F-8B91-4203-A046-5AA9432C440B}" vid="{08A560F0-9E6A-47B8-957E-66517DBF3D1D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240213_ER_SAM_TMIE_v2_TMK_Termin21_22</Template>
  <TotalTime>0</TotalTime>
  <Words>2633</Words>
  <Application>Microsoft Office PowerPoint</Application>
  <PresentationFormat>Breitbild</PresentationFormat>
  <Paragraphs>714</Paragraphs>
  <Slides>54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54</vt:i4>
      </vt:variant>
    </vt:vector>
  </HeadingPairs>
  <TitlesOfParts>
    <vt:vector size="61" baseType="lpstr">
      <vt:lpstr>Arial</vt:lpstr>
      <vt:lpstr>Calibri</vt:lpstr>
      <vt:lpstr>Symbol</vt:lpstr>
      <vt:lpstr>Wingdings</vt:lpstr>
      <vt:lpstr>Titelfolien zur Auswahl</vt:lpstr>
      <vt:lpstr>Master für Folgeseiten</vt:lpstr>
      <vt:lpstr>1_Titelfolien zur Auswahl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Kneiske, Tanja Manuela</dc:creator>
  <cp:lastModifiedBy>Kneiske, Tanja Manuela</cp:lastModifiedBy>
  <cp:revision>63</cp:revision>
  <cp:lastPrinted>2021-03-24T16:10:50Z</cp:lastPrinted>
  <dcterms:created xsi:type="dcterms:W3CDTF">2024-02-15T11:59:57Z</dcterms:created>
  <dcterms:modified xsi:type="dcterms:W3CDTF">2024-02-15T17:53:37Z</dcterms:modified>
</cp:coreProperties>
</file>